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2" r:id="rId5"/>
    <p:sldId id="321" r:id="rId6"/>
    <p:sldId id="320" r:id="rId7"/>
    <p:sldId id="318" r:id="rId8"/>
    <p:sldId id="319" r:id="rId9"/>
    <p:sldId id="328" r:id="rId10"/>
    <p:sldId id="329" r:id="rId11"/>
    <p:sldId id="335" r:id="rId12"/>
    <p:sldId id="336" r:id="rId13"/>
    <p:sldId id="337" r:id="rId14"/>
    <p:sldId id="338" r:id="rId15"/>
    <p:sldId id="340" r:id="rId16"/>
    <p:sldId id="339" r:id="rId17"/>
    <p:sldId id="341" r:id="rId18"/>
    <p:sldId id="330" r:id="rId19"/>
    <p:sldId id="331" r:id="rId20"/>
    <p:sldId id="334" r:id="rId21"/>
    <p:sldId id="342" r:id="rId22"/>
    <p:sldId id="343" r:id="rId23"/>
    <p:sldId id="344" r:id="rId24"/>
    <p:sldId id="31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986" autoAdjust="0"/>
  </p:normalViewPr>
  <p:slideViewPr>
    <p:cSldViewPr snapToGrid="0">
      <p:cViewPr varScale="1">
        <p:scale>
          <a:sx n="55" d="100"/>
          <a:sy n="55" d="100"/>
        </p:scale>
        <p:origin x="36" y="61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9A01F-5620-4882-856C-5D62BCD8B35F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3985A5-0567-4E56-AA7A-88FACCBD09A7}">
      <dgm:prSet/>
      <dgm:spPr/>
      <dgm:t>
        <a:bodyPr/>
        <a:lstStyle/>
        <a:p>
          <a:r>
            <a:rPr lang="en-GB" dirty="0"/>
            <a:t>Segment Nova customers using RFM scoring</a:t>
          </a:r>
          <a:endParaRPr lang="en-US" dirty="0"/>
        </a:p>
      </dgm:t>
    </dgm:pt>
    <dgm:pt modelId="{FC4C8AA1-164A-484B-8647-534A426A87C5}" type="parTrans" cxnId="{F4A4213B-9D8C-40A8-AA2B-DB043CDF1F53}">
      <dgm:prSet/>
      <dgm:spPr/>
      <dgm:t>
        <a:bodyPr/>
        <a:lstStyle/>
        <a:p>
          <a:endParaRPr lang="en-US"/>
        </a:p>
      </dgm:t>
    </dgm:pt>
    <dgm:pt modelId="{D36FD704-930D-4CFF-BCAB-9E1A06599058}" type="sibTrans" cxnId="{F4A4213B-9D8C-40A8-AA2B-DB043CDF1F5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168BEF6-4D00-4A2B-B692-AA71A3CD75F5}">
      <dgm:prSet/>
      <dgm:spPr/>
      <dgm:t>
        <a:bodyPr/>
        <a:lstStyle/>
        <a:p>
          <a:r>
            <a:rPr lang="en-GB"/>
            <a:t>Calculate estimated CLV to gauge long-term value</a:t>
          </a:r>
          <a:endParaRPr lang="en-US"/>
        </a:p>
      </dgm:t>
    </dgm:pt>
    <dgm:pt modelId="{A7515449-7D8D-4DBC-BD54-C5234F9D2A19}" type="parTrans" cxnId="{E98E36DF-94F7-4E2C-9B25-6571384D202E}">
      <dgm:prSet/>
      <dgm:spPr/>
      <dgm:t>
        <a:bodyPr/>
        <a:lstStyle/>
        <a:p>
          <a:endParaRPr lang="en-US"/>
        </a:p>
      </dgm:t>
    </dgm:pt>
    <dgm:pt modelId="{BD974DA4-8513-4A5D-B24D-B9DC09F62FF3}" type="sibTrans" cxnId="{E98E36DF-94F7-4E2C-9B25-6571384D202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7758410-9204-43B8-99D5-3541E4FE9937}">
      <dgm:prSet/>
      <dgm:spPr/>
      <dgm:t>
        <a:bodyPr/>
        <a:lstStyle/>
        <a:p>
          <a:r>
            <a:rPr lang="en-GB"/>
            <a:t>Identify segments worth prioritizing</a:t>
          </a:r>
          <a:endParaRPr lang="en-US"/>
        </a:p>
      </dgm:t>
    </dgm:pt>
    <dgm:pt modelId="{1C059BDD-42A9-4601-ADF7-A267DB45A21E}" type="parTrans" cxnId="{5D331819-4987-4110-88E7-9AC7D2C3EF48}">
      <dgm:prSet/>
      <dgm:spPr/>
      <dgm:t>
        <a:bodyPr/>
        <a:lstStyle/>
        <a:p>
          <a:endParaRPr lang="en-US"/>
        </a:p>
      </dgm:t>
    </dgm:pt>
    <dgm:pt modelId="{39E51D8D-2035-410C-8BA2-163F2B1348DB}" type="sibTrans" cxnId="{5D331819-4987-4110-88E7-9AC7D2C3EF4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DE3B06B-8D9F-48D5-9B42-BF8A2FFEC179}">
      <dgm:prSet/>
      <dgm:spPr/>
      <dgm:t>
        <a:bodyPr/>
        <a:lstStyle/>
        <a:p>
          <a:r>
            <a:rPr lang="en-GB"/>
            <a:t>Assign campaign strategies per segment</a:t>
          </a:r>
          <a:endParaRPr lang="en-US"/>
        </a:p>
      </dgm:t>
    </dgm:pt>
    <dgm:pt modelId="{7AFA2909-06E6-40D5-8528-16A343AFD092}" type="parTrans" cxnId="{CB1F651D-4F61-462D-B268-3A52069DE476}">
      <dgm:prSet/>
      <dgm:spPr/>
      <dgm:t>
        <a:bodyPr/>
        <a:lstStyle/>
        <a:p>
          <a:endParaRPr lang="en-US"/>
        </a:p>
      </dgm:t>
    </dgm:pt>
    <dgm:pt modelId="{6D7649DA-B3EE-46F1-8515-28A0A167A36D}" type="sibTrans" cxnId="{CB1F651D-4F61-462D-B268-3A52069DE476}">
      <dgm:prSet phldrT="4" phldr="0"/>
      <dgm:spPr/>
      <dgm:t>
        <a:bodyPr/>
        <a:lstStyle/>
        <a:p>
          <a:r>
            <a:rPr lang="en-US" dirty="0"/>
            <a:t>4</a:t>
          </a:r>
        </a:p>
      </dgm:t>
    </dgm:pt>
    <dgm:pt modelId="{175E9B45-778A-47E7-88EB-BFD27268C0C8}">
      <dgm:prSet/>
      <dgm:spPr/>
      <dgm:t>
        <a:bodyPr/>
        <a:lstStyle/>
        <a:p>
          <a:r>
            <a:rPr lang="en-GB"/>
            <a:t>Recommend actions to retain high-value customers and revive disengaged ones</a:t>
          </a:r>
          <a:endParaRPr lang="en-US"/>
        </a:p>
      </dgm:t>
    </dgm:pt>
    <dgm:pt modelId="{8AB8A0D1-2BE7-4708-A485-5D773D61BD3A}" type="parTrans" cxnId="{CAF3B932-4EE2-454E-A307-4AC59CE391E3}">
      <dgm:prSet/>
      <dgm:spPr/>
      <dgm:t>
        <a:bodyPr/>
        <a:lstStyle/>
        <a:p>
          <a:endParaRPr lang="en-US"/>
        </a:p>
      </dgm:t>
    </dgm:pt>
    <dgm:pt modelId="{D9191FAD-BA4E-428D-A4EE-CE8DAC6B7B47}" type="sibTrans" cxnId="{CAF3B932-4EE2-454E-A307-4AC59CE391E3}">
      <dgm:prSet phldrT="5" phldr="0"/>
      <dgm:spPr/>
      <dgm:t>
        <a:bodyPr/>
        <a:lstStyle/>
        <a:p>
          <a:endParaRPr lang="en-US"/>
        </a:p>
      </dgm:t>
    </dgm:pt>
    <dgm:pt modelId="{212A022A-5FF7-44C5-A005-51066E43D41E}" type="pres">
      <dgm:prSet presAssocID="{F7C9A01F-5620-4882-856C-5D62BCD8B35F}" presName="Name0" presStyleCnt="0">
        <dgm:presLayoutVars>
          <dgm:dir/>
          <dgm:resizeHandles val="exact"/>
        </dgm:presLayoutVars>
      </dgm:prSet>
      <dgm:spPr/>
    </dgm:pt>
    <dgm:pt modelId="{F884824D-7749-4D77-8DD9-62E615E7FCC3}" type="pres">
      <dgm:prSet presAssocID="{2E3985A5-0567-4E56-AA7A-88FACCBD09A7}" presName="node" presStyleLbl="node1" presStyleIdx="0" presStyleCnt="5">
        <dgm:presLayoutVars>
          <dgm:bulletEnabled val="1"/>
        </dgm:presLayoutVars>
      </dgm:prSet>
      <dgm:spPr/>
    </dgm:pt>
    <dgm:pt modelId="{D557AD53-1974-4DE6-88A7-8EED7D86E590}" type="pres">
      <dgm:prSet presAssocID="{D36FD704-930D-4CFF-BCAB-9E1A06599058}" presName="sibTrans" presStyleLbl="sibTrans1D1" presStyleIdx="0" presStyleCnt="4"/>
      <dgm:spPr/>
    </dgm:pt>
    <dgm:pt modelId="{7AD4B3E0-B5FB-449D-AA29-76BEE6003D43}" type="pres">
      <dgm:prSet presAssocID="{D36FD704-930D-4CFF-BCAB-9E1A06599058}" presName="connectorText" presStyleLbl="sibTrans1D1" presStyleIdx="0" presStyleCnt="4"/>
      <dgm:spPr/>
    </dgm:pt>
    <dgm:pt modelId="{F3290E12-70B2-4B38-9822-8DD77D7F824F}" type="pres">
      <dgm:prSet presAssocID="{7168BEF6-4D00-4A2B-B692-AA71A3CD75F5}" presName="node" presStyleLbl="node1" presStyleIdx="1" presStyleCnt="5">
        <dgm:presLayoutVars>
          <dgm:bulletEnabled val="1"/>
        </dgm:presLayoutVars>
      </dgm:prSet>
      <dgm:spPr/>
    </dgm:pt>
    <dgm:pt modelId="{333961F1-06AF-4CFA-B24B-9D00D53F4271}" type="pres">
      <dgm:prSet presAssocID="{BD974DA4-8513-4A5D-B24D-B9DC09F62FF3}" presName="sibTrans" presStyleLbl="sibTrans1D1" presStyleIdx="1" presStyleCnt="4"/>
      <dgm:spPr/>
    </dgm:pt>
    <dgm:pt modelId="{24063457-8D2F-4CC9-B5F7-1431EC9D1ADC}" type="pres">
      <dgm:prSet presAssocID="{BD974DA4-8513-4A5D-B24D-B9DC09F62FF3}" presName="connectorText" presStyleLbl="sibTrans1D1" presStyleIdx="1" presStyleCnt="4"/>
      <dgm:spPr/>
    </dgm:pt>
    <dgm:pt modelId="{256484F9-0808-4C63-83F2-204494DB4826}" type="pres">
      <dgm:prSet presAssocID="{F7758410-9204-43B8-99D5-3541E4FE9937}" presName="node" presStyleLbl="node1" presStyleIdx="2" presStyleCnt="5">
        <dgm:presLayoutVars>
          <dgm:bulletEnabled val="1"/>
        </dgm:presLayoutVars>
      </dgm:prSet>
      <dgm:spPr/>
    </dgm:pt>
    <dgm:pt modelId="{CF113E47-C4A2-4981-9072-471A93CDBE3E}" type="pres">
      <dgm:prSet presAssocID="{39E51D8D-2035-410C-8BA2-163F2B1348DB}" presName="sibTrans" presStyleLbl="sibTrans1D1" presStyleIdx="2" presStyleCnt="4"/>
      <dgm:spPr/>
    </dgm:pt>
    <dgm:pt modelId="{688C43EF-325F-4A0F-B5DB-DA11DF78DD82}" type="pres">
      <dgm:prSet presAssocID="{39E51D8D-2035-410C-8BA2-163F2B1348DB}" presName="connectorText" presStyleLbl="sibTrans1D1" presStyleIdx="2" presStyleCnt="4"/>
      <dgm:spPr/>
    </dgm:pt>
    <dgm:pt modelId="{78B7E72E-7E76-4752-8E1B-DE44ADF32848}" type="pres">
      <dgm:prSet presAssocID="{7DE3B06B-8D9F-48D5-9B42-BF8A2FFEC179}" presName="node" presStyleLbl="node1" presStyleIdx="3" presStyleCnt="5">
        <dgm:presLayoutVars>
          <dgm:bulletEnabled val="1"/>
        </dgm:presLayoutVars>
      </dgm:prSet>
      <dgm:spPr/>
    </dgm:pt>
    <dgm:pt modelId="{1FE8BCAE-45F8-47E0-BE1C-1481E3D2B2AE}" type="pres">
      <dgm:prSet presAssocID="{6D7649DA-B3EE-46F1-8515-28A0A167A36D}" presName="sibTrans" presStyleLbl="sibTrans1D1" presStyleIdx="3" presStyleCnt="4"/>
      <dgm:spPr/>
    </dgm:pt>
    <dgm:pt modelId="{19482127-E6C4-4201-9680-FEB1A01929F6}" type="pres">
      <dgm:prSet presAssocID="{6D7649DA-B3EE-46F1-8515-28A0A167A36D}" presName="connectorText" presStyleLbl="sibTrans1D1" presStyleIdx="3" presStyleCnt="4"/>
      <dgm:spPr/>
    </dgm:pt>
    <dgm:pt modelId="{36E98DE1-CD01-4343-9348-C7E5310ADD3C}" type="pres">
      <dgm:prSet presAssocID="{175E9B45-778A-47E7-88EB-BFD27268C0C8}" presName="node" presStyleLbl="node1" presStyleIdx="4" presStyleCnt="5">
        <dgm:presLayoutVars>
          <dgm:bulletEnabled val="1"/>
        </dgm:presLayoutVars>
      </dgm:prSet>
      <dgm:spPr/>
    </dgm:pt>
  </dgm:ptLst>
  <dgm:cxnLst>
    <dgm:cxn modelId="{5D331819-4987-4110-88E7-9AC7D2C3EF48}" srcId="{F7C9A01F-5620-4882-856C-5D62BCD8B35F}" destId="{F7758410-9204-43B8-99D5-3541E4FE9937}" srcOrd="2" destOrd="0" parTransId="{1C059BDD-42A9-4601-ADF7-A267DB45A21E}" sibTransId="{39E51D8D-2035-410C-8BA2-163F2B1348DB}"/>
    <dgm:cxn modelId="{CB1F651D-4F61-462D-B268-3A52069DE476}" srcId="{F7C9A01F-5620-4882-856C-5D62BCD8B35F}" destId="{7DE3B06B-8D9F-48D5-9B42-BF8A2FFEC179}" srcOrd="3" destOrd="0" parTransId="{7AFA2909-06E6-40D5-8528-16A343AFD092}" sibTransId="{6D7649DA-B3EE-46F1-8515-28A0A167A36D}"/>
    <dgm:cxn modelId="{D5BAA91F-C20C-43F9-A671-D057EE59198B}" type="presOf" srcId="{D36FD704-930D-4CFF-BCAB-9E1A06599058}" destId="{7AD4B3E0-B5FB-449D-AA29-76BEE6003D43}" srcOrd="1" destOrd="0" presId="urn:microsoft.com/office/officeart/2016/7/layout/RepeatingBendingProcessNew"/>
    <dgm:cxn modelId="{80D64330-9064-4E1D-89D3-B992598DF7D9}" type="presOf" srcId="{39E51D8D-2035-410C-8BA2-163F2B1348DB}" destId="{688C43EF-325F-4A0F-B5DB-DA11DF78DD82}" srcOrd="1" destOrd="0" presId="urn:microsoft.com/office/officeart/2016/7/layout/RepeatingBendingProcessNew"/>
    <dgm:cxn modelId="{CAF3B932-4EE2-454E-A307-4AC59CE391E3}" srcId="{F7C9A01F-5620-4882-856C-5D62BCD8B35F}" destId="{175E9B45-778A-47E7-88EB-BFD27268C0C8}" srcOrd="4" destOrd="0" parTransId="{8AB8A0D1-2BE7-4708-A485-5D773D61BD3A}" sibTransId="{D9191FAD-BA4E-428D-A4EE-CE8DAC6B7B47}"/>
    <dgm:cxn modelId="{F4A4213B-9D8C-40A8-AA2B-DB043CDF1F53}" srcId="{F7C9A01F-5620-4882-856C-5D62BCD8B35F}" destId="{2E3985A5-0567-4E56-AA7A-88FACCBD09A7}" srcOrd="0" destOrd="0" parTransId="{FC4C8AA1-164A-484B-8647-534A426A87C5}" sibTransId="{D36FD704-930D-4CFF-BCAB-9E1A06599058}"/>
    <dgm:cxn modelId="{4BB6EA5F-C570-4BFB-AA26-C63CC5395342}" type="presOf" srcId="{BD974DA4-8513-4A5D-B24D-B9DC09F62FF3}" destId="{333961F1-06AF-4CFA-B24B-9D00D53F4271}" srcOrd="0" destOrd="0" presId="urn:microsoft.com/office/officeart/2016/7/layout/RepeatingBendingProcessNew"/>
    <dgm:cxn modelId="{FFCC2146-54A5-4FF3-8196-EC4DB67424A0}" type="presOf" srcId="{F7758410-9204-43B8-99D5-3541E4FE9937}" destId="{256484F9-0808-4C63-83F2-204494DB4826}" srcOrd="0" destOrd="0" presId="urn:microsoft.com/office/officeart/2016/7/layout/RepeatingBendingProcessNew"/>
    <dgm:cxn modelId="{8515957C-B4D6-4A5F-8C04-A1ACFB71E19B}" type="presOf" srcId="{D36FD704-930D-4CFF-BCAB-9E1A06599058}" destId="{D557AD53-1974-4DE6-88A7-8EED7D86E590}" srcOrd="0" destOrd="0" presId="urn:microsoft.com/office/officeart/2016/7/layout/RepeatingBendingProcessNew"/>
    <dgm:cxn modelId="{A73B2887-6A8F-4B3F-87CE-81992A6ABC77}" type="presOf" srcId="{2E3985A5-0567-4E56-AA7A-88FACCBD09A7}" destId="{F884824D-7749-4D77-8DD9-62E615E7FCC3}" srcOrd="0" destOrd="0" presId="urn:microsoft.com/office/officeart/2016/7/layout/RepeatingBendingProcessNew"/>
    <dgm:cxn modelId="{08297BA6-A6B7-48CC-8F8E-B189B365212B}" type="presOf" srcId="{7168BEF6-4D00-4A2B-B692-AA71A3CD75F5}" destId="{F3290E12-70B2-4B38-9822-8DD77D7F824F}" srcOrd="0" destOrd="0" presId="urn:microsoft.com/office/officeart/2016/7/layout/RepeatingBendingProcessNew"/>
    <dgm:cxn modelId="{82416DA8-0AD4-48CC-BC8F-5401FD456B23}" type="presOf" srcId="{BD974DA4-8513-4A5D-B24D-B9DC09F62FF3}" destId="{24063457-8D2F-4CC9-B5F7-1431EC9D1ADC}" srcOrd="1" destOrd="0" presId="urn:microsoft.com/office/officeart/2016/7/layout/RepeatingBendingProcessNew"/>
    <dgm:cxn modelId="{055B57AB-F8AB-42B8-8627-8EC1D5289367}" type="presOf" srcId="{6D7649DA-B3EE-46F1-8515-28A0A167A36D}" destId="{19482127-E6C4-4201-9680-FEB1A01929F6}" srcOrd="1" destOrd="0" presId="urn:microsoft.com/office/officeart/2016/7/layout/RepeatingBendingProcessNew"/>
    <dgm:cxn modelId="{5E32D4AC-BED3-459D-9478-88A0CDB47F9D}" type="presOf" srcId="{39E51D8D-2035-410C-8BA2-163F2B1348DB}" destId="{CF113E47-C4A2-4981-9072-471A93CDBE3E}" srcOrd="0" destOrd="0" presId="urn:microsoft.com/office/officeart/2016/7/layout/RepeatingBendingProcessNew"/>
    <dgm:cxn modelId="{E50C4FB3-60AB-4556-878F-F487D9A64123}" type="presOf" srcId="{F7C9A01F-5620-4882-856C-5D62BCD8B35F}" destId="{212A022A-5FF7-44C5-A005-51066E43D41E}" srcOrd="0" destOrd="0" presId="urn:microsoft.com/office/officeart/2016/7/layout/RepeatingBendingProcessNew"/>
    <dgm:cxn modelId="{957DE2B4-7C8A-43FC-A397-735AE7446A5F}" type="presOf" srcId="{175E9B45-778A-47E7-88EB-BFD27268C0C8}" destId="{36E98DE1-CD01-4343-9348-C7E5310ADD3C}" srcOrd="0" destOrd="0" presId="urn:microsoft.com/office/officeart/2016/7/layout/RepeatingBendingProcessNew"/>
    <dgm:cxn modelId="{46B315CF-2395-4D2D-93E6-1811B5EC44FF}" type="presOf" srcId="{6D7649DA-B3EE-46F1-8515-28A0A167A36D}" destId="{1FE8BCAE-45F8-47E0-BE1C-1481E3D2B2AE}" srcOrd="0" destOrd="0" presId="urn:microsoft.com/office/officeart/2016/7/layout/RepeatingBendingProcessNew"/>
    <dgm:cxn modelId="{E98E36DF-94F7-4E2C-9B25-6571384D202E}" srcId="{F7C9A01F-5620-4882-856C-5D62BCD8B35F}" destId="{7168BEF6-4D00-4A2B-B692-AA71A3CD75F5}" srcOrd="1" destOrd="0" parTransId="{A7515449-7D8D-4DBC-BD54-C5234F9D2A19}" sibTransId="{BD974DA4-8513-4A5D-B24D-B9DC09F62FF3}"/>
    <dgm:cxn modelId="{8C3D4BF4-DCED-4CDD-8B86-D968760966AF}" type="presOf" srcId="{7DE3B06B-8D9F-48D5-9B42-BF8A2FFEC179}" destId="{78B7E72E-7E76-4752-8E1B-DE44ADF32848}" srcOrd="0" destOrd="0" presId="urn:microsoft.com/office/officeart/2016/7/layout/RepeatingBendingProcessNew"/>
    <dgm:cxn modelId="{8F6E0F5A-9937-4555-9FC8-93E305CCD508}" type="presParOf" srcId="{212A022A-5FF7-44C5-A005-51066E43D41E}" destId="{F884824D-7749-4D77-8DD9-62E615E7FCC3}" srcOrd="0" destOrd="0" presId="urn:microsoft.com/office/officeart/2016/7/layout/RepeatingBendingProcessNew"/>
    <dgm:cxn modelId="{EC0E8A23-5334-4A7C-A934-AC07444C314A}" type="presParOf" srcId="{212A022A-5FF7-44C5-A005-51066E43D41E}" destId="{D557AD53-1974-4DE6-88A7-8EED7D86E590}" srcOrd="1" destOrd="0" presId="urn:microsoft.com/office/officeart/2016/7/layout/RepeatingBendingProcessNew"/>
    <dgm:cxn modelId="{DBD22715-B712-4152-BD2D-B862CD2F95C6}" type="presParOf" srcId="{D557AD53-1974-4DE6-88A7-8EED7D86E590}" destId="{7AD4B3E0-B5FB-449D-AA29-76BEE6003D43}" srcOrd="0" destOrd="0" presId="urn:microsoft.com/office/officeart/2016/7/layout/RepeatingBendingProcessNew"/>
    <dgm:cxn modelId="{27345789-068A-490C-BAA2-61F222479B67}" type="presParOf" srcId="{212A022A-5FF7-44C5-A005-51066E43D41E}" destId="{F3290E12-70B2-4B38-9822-8DD77D7F824F}" srcOrd="2" destOrd="0" presId="urn:microsoft.com/office/officeart/2016/7/layout/RepeatingBendingProcessNew"/>
    <dgm:cxn modelId="{32F96ECA-89AE-45B4-9F25-040D4C499B56}" type="presParOf" srcId="{212A022A-5FF7-44C5-A005-51066E43D41E}" destId="{333961F1-06AF-4CFA-B24B-9D00D53F4271}" srcOrd="3" destOrd="0" presId="urn:microsoft.com/office/officeart/2016/7/layout/RepeatingBendingProcessNew"/>
    <dgm:cxn modelId="{07C3528C-175D-474D-988E-E96C9342F577}" type="presParOf" srcId="{333961F1-06AF-4CFA-B24B-9D00D53F4271}" destId="{24063457-8D2F-4CC9-B5F7-1431EC9D1ADC}" srcOrd="0" destOrd="0" presId="urn:microsoft.com/office/officeart/2016/7/layout/RepeatingBendingProcessNew"/>
    <dgm:cxn modelId="{6546A723-5DC7-4362-A08B-2FB0D7F592C8}" type="presParOf" srcId="{212A022A-5FF7-44C5-A005-51066E43D41E}" destId="{256484F9-0808-4C63-83F2-204494DB4826}" srcOrd="4" destOrd="0" presId="urn:microsoft.com/office/officeart/2016/7/layout/RepeatingBendingProcessNew"/>
    <dgm:cxn modelId="{F2ADFCDF-9EDC-4789-8676-E952B0D08B64}" type="presParOf" srcId="{212A022A-5FF7-44C5-A005-51066E43D41E}" destId="{CF113E47-C4A2-4981-9072-471A93CDBE3E}" srcOrd="5" destOrd="0" presId="urn:microsoft.com/office/officeart/2016/7/layout/RepeatingBendingProcessNew"/>
    <dgm:cxn modelId="{E89C1D12-289B-428F-9DE1-FE8FD7FED5D3}" type="presParOf" srcId="{CF113E47-C4A2-4981-9072-471A93CDBE3E}" destId="{688C43EF-325F-4A0F-B5DB-DA11DF78DD82}" srcOrd="0" destOrd="0" presId="urn:microsoft.com/office/officeart/2016/7/layout/RepeatingBendingProcessNew"/>
    <dgm:cxn modelId="{CE1FFFD3-ECDC-47E0-B86E-7B964D3D9598}" type="presParOf" srcId="{212A022A-5FF7-44C5-A005-51066E43D41E}" destId="{78B7E72E-7E76-4752-8E1B-DE44ADF32848}" srcOrd="6" destOrd="0" presId="urn:microsoft.com/office/officeart/2016/7/layout/RepeatingBendingProcessNew"/>
    <dgm:cxn modelId="{31460F64-300F-4D20-9D02-BC7447440789}" type="presParOf" srcId="{212A022A-5FF7-44C5-A005-51066E43D41E}" destId="{1FE8BCAE-45F8-47E0-BE1C-1481E3D2B2AE}" srcOrd="7" destOrd="0" presId="urn:microsoft.com/office/officeart/2016/7/layout/RepeatingBendingProcessNew"/>
    <dgm:cxn modelId="{B7DD87AE-A114-41EE-A077-B5F5ECC49595}" type="presParOf" srcId="{1FE8BCAE-45F8-47E0-BE1C-1481E3D2B2AE}" destId="{19482127-E6C4-4201-9680-FEB1A01929F6}" srcOrd="0" destOrd="0" presId="urn:microsoft.com/office/officeart/2016/7/layout/RepeatingBendingProcessNew"/>
    <dgm:cxn modelId="{0E0ED0F0-11B2-42F4-BCDE-EECA1175A04B}" type="presParOf" srcId="{212A022A-5FF7-44C5-A005-51066E43D41E}" destId="{36E98DE1-CD01-4343-9348-C7E5310ADD3C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7AD53-1974-4DE6-88A7-8EED7D86E590}">
      <dsp:nvSpPr>
        <dsp:cNvPr id="0" name=""/>
        <dsp:cNvSpPr/>
      </dsp:nvSpPr>
      <dsp:spPr>
        <a:xfrm>
          <a:off x="2927331" y="819258"/>
          <a:ext cx="6315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318" y="45719"/>
              </a:lnTo>
            </a:path>
            <a:path>
              <a:moveTo>
                <a:pt x="389233" y="45719"/>
              </a:moveTo>
              <a:lnTo>
                <a:pt x="63155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</a:p>
      </dsp:txBody>
      <dsp:txXfrm>
        <a:off x="3169650" y="739583"/>
        <a:ext cx="146915" cy="250790"/>
      </dsp:txXfrm>
    </dsp:sp>
    <dsp:sp modelId="{F884824D-7749-4D77-8DD9-62E615E7FCC3}">
      <dsp:nvSpPr>
        <dsp:cNvPr id="0" name=""/>
        <dsp:cNvSpPr/>
      </dsp:nvSpPr>
      <dsp:spPr>
        <a:xfrm>
          <a:off x="50209" y="1301"/>
          <a:ext cx="2878922" cy="17273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1070" tIns="148077" rIns="141070" bIns="14807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Segment Nova customers using RFM scoring</a:t>
          </a:r>
          <a:endParaRPr lang="en-US" sz="2100" kern="1200" dirty="0"/>
        </a:p>
      </dsp:txBody>
      <dsp:txXfrm>
        <a:off x="50209" y="1301"/>
        <a:ext cx="2878922" cy="1727353"/>
      </dsp:txXfrm>
    </dsp:sp>
    <dsp:sp modelId="{333961F1-06AF-4CFA-B24B-9D00D53F4271}">
      <dsp:nvSpPr>
        <dsp:cNvPr id="0" name=""/>
        <dsp:cNvSpPr/>
      </dsp:nvSpPr>
      <dsp:spPr>
        <a:xfrm>
          <a:off x="6468406" y="819258"/>
          <a:ext cx="6315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318" y="45719"/>
              </a:lnTo>
            </a:path>
            <a:path>
              <a:moveTo>
                <a:pt x="389233" y="45719"/>
              </a:moveTo>
              <a:lnTo>
                <a:pt x="63155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</a:p>
      </dsp:txBody>
      <dsp:txXfrm>
        <a:off x="6710724" y="739583"/>
        <a:ext cx="146915" cy="250790"/>
      </dsp:txXfrm>
    </dsp:sp>
    <dsp:sp modelId="{F3290E12-70B2-4B38-9822-8DD77D7F824F}">
      <dsp:nvSpPr>
        <dsp:cNvPr id="0" name=""/>
        <dsp:cNvSpPr/>
      </dsp:nvSpPr>
      <dsp:spPr>
        <a:xfrm>
          <a:off x="3591283" y="1301"/>
          <a:ext cx="2878922" cy="17273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1070" tIns="148077" rIns="141070" bIns="14807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Calculate estimated CLV to gauge long-term value</a:t>
          </a:r>
          <a:endParaRPr lang="en-US" sz="2100" kern="1200"/>
        </a:p>
      </dsp:txBody>
      <dsp:txXfrm>
        <a:off x="3591283" y="1301"/>
        <a:ext cx="2878922" cy="1727353"/>
      </dsp:txXfrm>
    </dsp:sp>
    <dsp:sp modelId="{CF113E47-C4A2-4981-9072-471A93CDBE3E}">
      <dsp:nvSpPr>
        <dsp:cNvPr id="0" name=""/>
        <dsp:cNvSpPr/>
      </dsp:nvSpPr>
      <dsp:spPr>
        <a:xfrm>
          <a:off x="1489670" y="1726855"/>
          <a:ext cx="7082149" cy="631552"/>
        </a:xfrm>
        <a:custGeom>
          <a:avLst/>
          <a:gdLst/>
          <a:ahLst/>
          <a:cxnLst/>
          <a:rect l="0" t="0" r="0" b="0"/>
          <a:pathLst>
            <a:path>
              <a:moveTo>
                <a:pt x="7082149" y="0"/>
              </a:moveTo>
              <a:lnTo>
                <a:pt x="7082149" y="332876"/>
              </a:lnTo>
              <a:lnTo>
                <a:pt x="0" y="332876"/>
              </a:lnTo>
              <a:lnTo>
                <a:pt x="0" y="631552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</a:p>
      </dsp:txBody>
      <dsp:txXfrm>
        <a:off x="4852919" y="1917236"/>
        <a:ext cx="355651" cy="250790"/>
      </dsp:txXfrm>
    </dsp:sp>
    <dsp:sp modelId="{256484F9-0808-4C63-83F2-204494DB4826}">
      <dsp:nvSpPr>
        <dsp:cNvPr id="0" name=""/>
        <dsp:cNvSpPr/>
      </dsp:nvSpPr>
      <dsp:spPr>
        <a:xfrm>
          <a:off x="7132358" y="1301"/>
          <a:ext cx="2878922" cy="17273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1070" tIns="148077" rIns="141070" bIns="14807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Identify segments worth prioritizing</a:t>
          </a:r>
          <a:endParaRPr lang="en-US" sz="2100" kern="1200"/>
        </a:p>
      </dsp:txBody>
      <dsp:txXfrm>
        <a:off x="7132358" y="1301"/>
        <a:ext cx="2878922" cy="1727353"/>
      </dsp:txXfrm>
    </dsp:sp>
    <dsp:sp modelId="{1FE8BCAE-45F8-47E0-BE1C-1481E3D2B2AE}">
      <dsp:nvSpPr>
        <dsp:cNvPr id="0" name=""/>
        <dsp:cNvSpPr/>
      </dsp:nvSpPr>
      <dsp:spPr>
        <a:xfrm>
          <a:off x="2927331" y="3208764"/>
          <a:ext cx="6315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318" y="45719"/>
              </a:lnTo>
            </a:path>
            <a:path>
              <a:moveTo>
                <a:pt x="389233" y="45719"/>
              </a:moveTo>
              <a:lnTo>
                <a:pt x="63155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</a:t>
          </a:r>
        </a:p>
      </dsp:txBody>
      <dsp:txXfrm>
        <a:off x="3169650" y="3129089"/>
        <a:ext cx="146915" cy="250790"/>
      </dsp:txXfrm>
    </dsp:sp>
    <dsp:sp modelId="{78B7E72E-7E76-4752-8E1B-DE44ADF32848}">
      <dsp:nvSpPr>
        <dsp:cNvPr id="0" name=""/>
        <dsp:cNvSpPr/>
      </dsp:nvSpPr>
      <dsp:spPr>
        <a:xfrm>
          <a:off x="50209" y="2390807"/>
          <a:ext cx="2878922" cy="17273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1070" tIns="148077" rIns="141070" bIns="14807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Assign campaign strategies per segment</a:t>
          </a:r>
          <a:endParaRPr lang="en-US" sz="2100" kern="1200"/>
        </a:p>
      </dsp:txBody>
      <dsp:txXfrm>
        <a:off x="50209" y="2390807"/>
        <a:ext cx="2878922" cy="1727353"/>
      </dsp:txXfrm>
    </dsp:sp>
    <dsp:sp modelId="{36E98DE1-CD01-4343-9348-C7E5310ADD3C}">
      <dsp:nvSpPr>
        <dsp:cNvPr id="0" name=""/>
        <dsp:cNvSpPr/>
      </dsp:nvSpPr>
      <dsp:spPr>
        <a:xfrm>
          <a:off x="3591283" y="2390807"/>
          <a:ext cx="2878922" cy="172735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1070" tIns="148077" rIns="141070" bIns="14807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Recommend actions to retain high-value customers and revive disengaged ones</a:t>
          </a:r>
          <a:endParaRPr lang="en-US" sz="2100" kern="1200"/>
        </a:p>
      </dsp:txBody>
      <dsp:txXfrm>
        <a:off x="3591283" y="2390807"/>
        <a:ext cx="2878922" cy="1727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BA136-1EC2-6DE6-4E45-AEAB70B3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EA567-0999-1C6F-3C6B-69104DD8E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E7BB2-E7FC-4BD8-BD36-FA242E6C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E0874-9C0E-D4E5-EF11-89D6D4C2C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2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B4B95-4092-AB53-52EE-A8E0B1AF2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825AB-BB34-EBC5-AB3E-5875FB868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B30400-A09E-A245-637A-53286C3EB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960CC-5C2A-599F-7A97-E9CDB4BF6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2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B6D4-CD79-6CE2-1F79-3C64821E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10C20A-39E1-0A80-3B38-91AFA31E2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52B96-8414-B3D0-4C64-D5A74E31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A2328-8DD9-2348-20D5-FD4B93A28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3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D9A2-F5B9-90BB-567B-21B2CA06D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1873A-8CB8-9845-BA92-0548CC854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9DB177-1BB7-8F5C-5606-B66D44C68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F8B95-2429-141A-568D-1A6607B05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9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5909-54A9-9253-8D1B-CAAE46939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97946-EC08-EF36-4360-A95595CC4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9D5C5-5E0E-F63A-E532-F396B401C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E570D-65F9-A28D-527F-AE7CD82EE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FAEA8-F28E-BB4F-516C-9F434DDEC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67DDF-FA19-E238-8549-EF17C2075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F0136-2ECA-EBE9-7264-64CBCA524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9CA0C-28C8-D371-2E35-47A6A1EC7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40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FE151-6C32-4F3A-1C6A-5C186BB0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393DC-3322-8A56-F2F5-0027DBF55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28FD6-FB0F-C000-6FC2-C3C3DF6A3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75074-2559-CC8D-69F8-703D17311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05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B37-04EB-3D11-96B5-1B77980F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F40087-0531-9EAC-F079-5B0F65DCC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94F2F-5115-69CA-376B-35E2C9E55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45A6A-9A8A-D763-337D-E13572DE0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8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38E8-D3D8-F8C2-932E-136BD2DAC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963EB8-40BC-E886-C7FF-04BF383F4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DE8A5-52BA-C86B-3176-522EAF1CC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FECF9-628A-03A3-BE83-EDCBC2B49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3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1614-853F-20B4-3660-713327F9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7780C-E70B-0DC9-747C-72D75C1C8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38B8F-3A8A-3CE8-D01B-544D0B78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771FD-290B-D918-E2F7-4BC0180E8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7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1880D-7FF7-5CD7-F8B2-12743883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8236F-0E14-43CE-E63D-70E16320A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28DEA-6449-1D76-A202-BAA7F1144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15DA1-5EC0-BC9D-A545-782E97926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263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9261-E9D7-FA9D-DCEC-ADBC04883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423A3-00D3-F035-96E2-48E61DA41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2F4EC7-1CA7-32D1-3A45-1A7C46690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F3BD5-D2CD-27FA-A5A2-0832B666D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8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E2E66-5157-3200-D140-010CE499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6A9FD-BA53-76A0-FB58-C068F523E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997C5-1E6C-645D-213A-49889577E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A524-9E58-A15B-E2E0-C7E4F8216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9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311727"/>
            <a:ext cx="10105458" cy="5521036"/>
          </a:xfrm>
        </p:spPr>
        <p:txBody>
          <a:bodyPr>
            <a:noAutofit/>
          </a:bodyPr>
          <a:lstStyle/>
          <a:p>
            <a:r>
              <a:rPr lang="en-GB" sz="3600" b="1" dirty="0"/>
              <a:t>Nova Pay Customer Segmentation Report</a:t>
            </a:r>
            <a:br>
              <a:rPr lang="en-GB" sz="3200" b="1" dirty="0"/>
            </a:br>
            <a:r>
              <a:rPr lang="en-GB" sz="2400" b="1" dirty="0"/>
              <a:t>A practical look at customer behaviour and value using RFM analysis</a:t>
            </a:r>
            <a:br>
              <a:rPr lang="en-GB" sz="3200" b="1" dirty="0"/>
            </a:br>
            <a:br>
              <a:rPr lang="en-GB" sz="3200" b="1" dirty="0"/>
            </a:br>
            <a:br>
              <a:rPr lang="en-GB" sz="3200" b="1" dirty="0"/>
            </a:br>
            <a:br>
              <a:rPr lang="en-GB" sz="3200" b="1" dirty="0"/>
            </a:br>
            <a:br>
              <a:rPr lang="en-GB" sz="3200" b="1" dirty="0"/>
            </a:br>
            <a:br>
              <a:rPr lang="en-GB" sz="3200" b="1" dirty="0"/>
            </a:br>
            <a:r>
              <a:rPr lang="en-GB" sz="2400" b="1" dirty="0"/>
              <a:t>Prepared by:</a:t>
            </a:r>
            <a:r>
              <a:rPr lang="en-GB" sz="2400" dirty="0"/>
              <a:t> Brume Pascal</a:t>
            </a:r>
            <a:br>
              <a:rPr lang="en-GB" sz="2400" dirty="0"/>
            </a:br>
            <a:r>
              <a:rPr lang="en-GB" sz="2400" b="1" dirty="0"/>
              <a:t>Date:</a:t>
            </a:r>
            <a:r>
              <a:rPr lang="en-GB" sz="2400" dirty="0"/>
              <a:t> July 2025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474F4-89A4-CC9D-FC9F-A4A25015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B4E2F0A-7F36-0BAE-FF72-1DD1667EDF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DF6EA-1C23-5D79-5AF3-BB64AA311D59}"/>
              </a:ext>
            </a:extLst>
          </p:cNvPr>
          <p:cNvSpPr txBox="1"/>
          <p:nvPr/>
        </p:nvSpPr>
        <p:spPr>
          <a:xfrm>
            <a:off x="1544782" y="182479"/>
            <a:ext cx="9171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>
                <a:latin typeface="+mj-lt"/>
              </a:rPr>
              <a:t>Heatmap : RFM Performance by Customer Segment</a:t>
            </a:r>
            <a:endParaRPr lang="LID4096" sz="2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121462-33DB-0054-8626-EA4A102246D7}"/>
              </a:ext>
            </a:extLst>
          </p:cNvPr>
          <p:cNvSpPr txBox="1"/>
          <p:nvPr/>
        </p:nvSpPr>
        <p:spPr>
          <a:xfrm>
            <a:off x="1870363" y="5481936"/>
            <a:ext cx="9372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Champions excel in monetary value ($4,523 </a:t>
            </a:r>
            <a:r>
              <a:rPr lang="en-GB" dirty="0" err="1"/>
              <a:t>avg</a:t>
            </a:r>
            <a:r>
              <a:rPr lang="en-GB" dirty="0"/>
              <a:t>) with recent activity, while At Risk and Hibernating segments show critical warning signs with 71+ days since last purchase despite decent spending power.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F0D4F-C4DD-BC1C-0B4A-D2A07C61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19" y="927813"/>
            <a:ext cx="9910336" cy="43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9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38616-15B3-6C57-D13B-1EDDFB5F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EBE08D0-1BE5-D0CE-2F50-1B7B331EAD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EDCE6-FE95-23E4-0175-C7AC196931E4}"/>
              </a:ext>
            </a:extLst>
          </p:cNvPr>
          <p:cNvSpPr txBox="1"/>
          <p:nvPr/>
        </p:nvSpPr>
        <p:spPr>
          <a:xfrm>
            <a:off x="2064326" y="182479"/>
            <a:ext cx="789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latin typeface="+mj-lt"/>
              </a:rPr>
              <a:t>Bar Chart - Total Monetary Value by Segment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3DBA0-33C3-F81B-D83C-14FF2EC238DC}"/>
              </a:ext>
            </a:extLst>
          </p:cNvPr>
          <p:cNvSpPr txBox="1"/>
          <p:nvPr/>
        </p:nvSpPr>
        <p:spPr>
          <a:xfrm>
            <a:off x="1627909" y="5606626"/>
            <a:ext cx="9511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Champions, Loyal, and At-Risk segments each contribute ~$340-400M in revenue. Protecting the At-Risk segment is crucial and losing them would eliminate 25% of total revenue.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AE31C-4939-EF8F-41C2-7A695B3E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73" y="976745"/>
            <a:ext cx="10079182" cy="45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5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0CFC-9EF7-182A-48BF-B36E0EAD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5149D6D-D748-BCBE-F73C-E00D1C98BE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530995E-A0D9-4597-B068-9C6CC76E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015" y="106275"/>
            <a:ext cx="6469839" cy="712237"/>
          </a:xfrm>
        </p:spPr>
        <p:txBody>
          <a:bodyPr>
            <a:normAutofit/>
          </a:bodyPr>
          <a:lstStyle/>
          <a:p>
            <a:r>
              <a:rPr lang="en-US" b="1" dirty="0"/>
              <a:t>Key Take ways from RFM</a:t>
            </a:r>
            <a:endParaRPr lang="LID4096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BDF50-1150-DAE6-2D11-C6B2DF451E71}"/>
              </a:ext>
            </a:extLst>
          </p:cNvPr>
          <p:cNvSpPr txBox="1"/>
          <p:nvPr/>
        </p:nvSpPr>
        <p:spPr>
          <a:xfrm>
            <a:off x="1136070" y="1044745"/>
            <a:ext cx="1022465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Champions</a:t>
            </a:r>
            <a:r>
              <a:rPr lang="en-GB" sz="2000" dirty="0"/>
              <a:t> (88K customers) are our most valuable segment - high order values (4,523) and frequent purchases (1.85x/customer)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Loyal customers</a:t>
            </a:r>
            <a:r>
              <a:rPr lang="en-GB" sz="2000" dirty="0"/>
              <a:t> (251K) represent our largest group with consistent behaviour and strong total revenue (341.7M)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At Risk</a:t>
            </a:r>
            <a:r>
              <a:rPr lang="en-GB" sz="2000" dirty="0"/>
              <a:t> and </a:t>
            </a:r>
            <a:r>
              <a:rPr lang="en-GB" sz="2000" b="1" dirty="0"/>
              <a:t>Hibernating</a:t>
            </a:r>
            <a:r>
              <a:rPr lang="en-GB" sz="2000" dirty="0"/>
              <a:t> customers show concerning patterns with 71+ days since last purchase - requiring immediate retention efforts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Big Spenders</a:t>
            </a:r>
            <a:r>
              <a:rPr lang="en-GB" sz="2000" dirty="0"/>
              <a:t> have the highest order values (7,319) but low frequency, indicating premium but occasional buyers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b="1" dirty="0"/>
              <a:t>New customers</a:t>
            </a:r>
            <a:r>
              <a:rPr lang="en-GB" sz="2000" dirty="0"/>
              <a:t> show promise with recent activity (40.6 days) and potential for growth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Action Priority: Focus retention campaigns on At Risk/Hibernating segments while nurturing Champions and converting New customers to Loyal status.</a:t>
            </a:r>
          </a:p>
        </p:txBody>
      </p:sp>
    </p:spTree>
    <p:extLst>
      <p:ext uri="{BB962C8B-B14F-4D97-AF65-F5344CB8AC3E}">
        <p14:creationId xmlns:p14="http://schemas.microsoft.com/office/powerpoint/2010/main" val="122993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01F20-C68C-5F64-5990-F4B59D1C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50DA0CF-9A33-CDE6-B3B9-37C4AFA55E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C0D81E-8E55-C626-D7AA-A4509082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925" y="0"/>
            <a:ext cx="8250150" cy="809219"/>
          </a:xfrm>
        </p:spPr>
        <p:txBody>
          <a:bodyPr>
            <a:normAutofit/>
          </a:bodyPr>
          <a:lstStyle/>
          <a:p>
            <a:r>
              <a:rPr lang="en-GB" sz="3200" b="1" dirty="0"/>
              <a:t>Customer Lifetime Value (CLV) Analysis</a:t>
            </a:r>
            <a:endParaRPr lang="en-ZA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E77EB-9774-71A6-C147-C560AD1D5DA3}"/>
              </a:ext>
            </a:extLst>
          </p:cNvPr>
          <p:cNvSpPr txBox="1"/>
          <p:nvPr/>
        </p:nvSpPr>
        <p:spPr>
          <a:xfrm>
            <a:off x="1706702" y="652446"/>
            <a:ext cx="914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Two Critical Perspectives on Customer Value: Individual Value vs. Collective Impact</a:t>
            </a:r>
            <a:endParaRPr lang="LID4096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07AA5-4B39-A040-1AD2-F99548033E53}"/>
              </a:ext>
            </a:extLst>
          </p:cNvPr>
          <p:cNvSpPr txBox="1"/>
          <p:nvPr/>
        </p:nvSpPr>
        <p:spPr>
          <a:xfrm>
            <a:off x="1323109" y="1351058"/>
            <a:ext cx="4010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Average CLV: How much each customer is worth on average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4490DC-1CC9-0151-CF95-5620C5A1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4453" y="2350318"/>
            <a:ext cx="10958945" cy="4055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1CF7C3-1777-3A06-FBF7-279E2004C683}"/>
              </a:ext>
            </a:extLst>
          </p:cNvPr>
          <p:cNvSpPr txBox="1"/>
          <p:nvPr/>
        </p:nvSpPr>
        <p:spPr>
          <a:xfrm>
            <a:off x="7058891" y="1351058"/>
            <a:ext cx="3934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Total CLV: The combined value potential of the entire segment</a:t>
            </a:r>
            <a:endParaRPr lang="LID4096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7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AB455-E88E-7416-FA6D-1D525624E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C3718D5-06E4-FAD7-652C-F63D5A1573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2D353-37D9-A4D4-A5DF-62F7C376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597" y="92420"/>
            <a:ext cx="8825112" cy="724998"/>
          </a:xfrm>
        </p:spPr>
        <p:txBody>
          <a:bodyPr>
            <a:normAutofit/>
          </a:bodyPr>
          <a:lstStyle/>
          <a:p>
            <a:r>
              <a:rPr lang="en-GB" b="1" dirty="0"/>
              <a:t>Key Takeaways from CLV Analysis</a:t>
            </a:r>
            <a:endParaRPr lang="LID4096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65626-6197-FEA3-7768-9AF39DF58124}"/>
              </a:ext>
            </a:extLst>
          </p:cNvPr>
          <p:cNvSpPr txBox="1"/>
          <p:nvPr/>
        </p:nvSpPr>
        <p:spPr>
          <a:xfrm>
            <a:off x="1011381" y="1024982"/>
            <a:ext cx="11062855" cy="4194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Champions have the highest total CLV, making them the most valuable segment overall.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Big Spenders led in average CLV per customer, despite being fewer in number, each customer here is extremely valuable.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Loyal customers generate significant total value due to their volume, even if their individual CLV is moderate.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At Risk and Hibernating segments still contribute considerable revenue and with targeted reactivation, their potential can grow.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New customers show promise, especially with onboarding strategies.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000" b="1" dirty="0"/>
              <a:t>Others have the lowest CLV and may not be worth heavy marketing investment.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BBDEA-E1C8-6AC3-89F0-3D4D6F74D4E2}"/>
              </a:ext>
            </a:extLst>
          </p:cNvPr>
          <p:cNvSpPr txBox="1"/>
          <p:nvPr/>
        </p:nvSpPr>
        <p:spPr>
          <a:xfrm>
            <a:off x="1808251" y="5672183"/>
            <a:ext cx="9150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⚠️ Note: CLV was estimated using a simplified model assuming a 3-month lifespan. While not exact, it offers a strong comparative view across segments and helps guide strategic decisions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9704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C557-3AAD-D942-A77D-B7C73A89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3C6071-77CE-8F38-64D4-71B99042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5185" y="-49433"/>
            <a:ext cx="5246090" cy="859972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Customer Distribution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6575CB2-78FF-459D-7450-D687252E9B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74EC9-C7B7-E3E6-270C-83B7B667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09" y="699654"/>
            <a:ext cx="10674927" cy="4252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B5A21-51B0-F1EF-2AD0-6BF2EBA52CD4}"/>
              </a:ext>
            </a:extLst>
          </p:cNvPr>
          <p:cNvSpPr txBox="1"/>
          <p:nvPr/>
        </p:nvSpPr>
        <p:spPr>
          <a:xfrm>
            <a:off x="1124810" y="5100645"/>
            <a:ext cx="106749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majority of customers belong to the Loyal, At Risk, and Hibernating segments, making them critical for retention and reactivation efforts.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Campaign targeting generally aligns with segment size, although high-value segments like Big Spenders remain small and require focused, personalized strategies.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756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F284-D2E9-0E19-ED55-6FFCFB990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AF17AF6-765A-46F9-B967-CFF4D17402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C68354-8EFD-8BCE-7078-C4365613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065" y="96981"/>
            <a:ext cx="5248281" cy="773759"/>
          </a:xfrm>
        </p:spPr>
        <p:txBody>
          <a:bodyPr>
            <a:noAutofit/>
          </a:bodyPr>
          <a:lstStyle/>
          <a:p>
            <a:r>
              <a:rPr lang="en-GB" sz="2800" b="1" dirty="0"/>
              <a:t>Campaign Targeting Strategy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D46140-C3FE-9E11-8543-DC6546B1F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376318"/>
              </p:ext>
            </p:extLst>
          </p:nvPr>
        </p:nvGraphicFramePr>
        <p:xfrm>
          <a:off x="1440872" y="1981199"/>
          <a:ext cx="9718964" cy="360911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859482">
                  <a:extLst>
                    <a:ext uri="{9D8B030D-6E8A-4147-A177-3AD203B41FA5}">
                      <a16:colId xmlns:a16="http://schemas.microsoft.com/office/drawing/2014/main" val="685629781"/>
                    </a:ext>
                  </a:extLst>
                </a:gridCol>
                <a:gridCol w="4859482">
                  <a:extLst>
                    <a:ext uri="{9D8B030D-6E8A-4147-A177-3AD203B41FA5}">
                      <a16:colId xmlns:a16="http://schemas.microsoft.com/office/drawing/2014/main" val="2744615094"/>
                    </a:ext>
                  </a:extLst>
                </a:gridCol>
              </a:tblGrid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Campaign Target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7100362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VIP Program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771210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Exclusive Deals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947143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At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Win back Campaign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958234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Hibernating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Reactivation 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2264404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Big Spenders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Premium Upgrade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851619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Onboarding Sequence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057727"/>
                  </a:ext>
                </a:extLst>
              </a:tr>
              <a:tr h="45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Low Priority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06540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C78502-52D0-64FF-C00C-7E3B64652BAD}"/>
              </a:ext>
            </a:extLst>
          </p:cNvPr>
          <p:cNvSpPr txBox="1"/>
          <p:nvPr/>
        </p:nvSpPr>
        <p:spPr>
          <a:xfrm>
            <a:off x="2660072" y="1083023"/>
            <a:ext cx="6871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We matched each segment to a specific campaign strategy:</a:t>
            </a:r>
          </a:p>
        </p:txBody>
      </p:sp>
    </p:spTree>
    <p:extLst>
      <p:ext uri="{BB962C8B-B14F-4D97-AF65-F5344CB8AC3E}">
        <p14:creationId xmlns:p14="http://schemas.microsoft.com/office/powerpoint/2010/main" val="139076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BA54-8F15-866E-B5AE-DBA65A31D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7D39842-FC48-5703-326B-F488286FB05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52EF1C1-5933-D909-38D2-D22F630A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90054"/>
            <a:ext cx="5548745" cy="1046019"/>
          </a:xfrm>
        </p:spPr>
        <p:txBody>
          <a:bodyPr anchor="ctr">
            <a:normAutofit/>
          </a:bodyPr>
          <a:lstStyle/>
          <a:p>
            <a:pPr algn="ctr"/>
            <a:r>
              <a:rPr lang="en-GB" b="1" dirty="0"/>
              <a:t>Final Insights</a:t>
            </a:r>
            <a:endParaRPr lang="en-Z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599D0-BBC6-A466-7152-8472C773C58E}"/>
              </a:ext>
            </a:extLst>
          </p:cNvPr>
          <p:cNvSpPr txBox="1"/>
          <p:nvPr/>
        </p:nvSpPr>
        <p:spPr>
          <a:xfrm>
            <a:off x="1080656" y="1330348"/>
            <a:ext cx="1064721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Champions and Big Spenders are recent, frequent, and high-spending customers. They drive the highest value per person and should be prioritized with VIP treatment and retention strategies.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Loyal segment includes customers who buy often, even if their spending is moderate, they're reliable revenue contributors due to their volume.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At Risk and Hibernating customers have not purchased in a while. Although they were once valuable, they now require targeted win-back or reactivation campaigns.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New customers show early potential. With the right onboarding and engagement, they could evolve into Loyal or even Champion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Others segment consists of low-frequency, low-value customers, marketing efforts here should be minimal and cost-effective.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76250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75498-D7F6-5C27-A228-15C7281A8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1E95AF3-470A-5D7C-0827-FEE8DCF882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EC2D891-1393-6DE0-A7EF-658D3BD8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90054"/>
            <a:ext cx="5548745" cy="728617"/>
          </a:xfrm>
        </p:spPr>
        <p:txBody>
          <a:bodyPr anchor="ctr">
            <a:normAutofit/>
          </a:bodyPr>
          <a:lstStyle/>
          <a:p>
            <a:pPr algn="ctr"/>
            <a:r>
              <a:rPr lang="en-GB" b="1" dirty="0"/>
              <a:t>Final Recommendations</a:t>
            </a:r>
            <a:endParaRPr lang="en-Z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81C20-EAAB-B2CD-0E37-4E91345C8F5A}"/>
              </a:ext>
            </a:extLst>
          </p:cNvPr>
          <p:cNvSpPr txBox="1"/>
          <p:nvPr/>
        </p:nvSpPr>
        <p:spPr>
          <a:xfrm>
            <a:off x="1025238" y="1228397"/>
            <a:ext cx="106472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sz="2000" b="1" dirty="0"/>
              <a:t>Focus on Top Customers</a:t>
            </a:r>
          </a:p>
          <a:p>
            <a:r>
              <a:rPr lang="en-GB" sz="2000" dirty="0"/>
              <a:t>The </a:t>
            </a:r>
            <a:r>
              <a:rPr lang="en-GB" sz="2000" b="1" dirty="0"/>
              <a:t>Champions</a:t>
            </a:r>
            <a:r>
              <a:rPr lang="en-GB" sz="2000" dirty="0"/>
              <a:t> and </a:t>
            </a:r>
            <a:r>
              <a:rPr lang="en-GB" sz="2000" b="1" dirty="0"/>
              <a:t>Big Spenders</a:t>
            </a:r>
            <a:r>
              <a:rPr lang="en-GB" sz="2000" dirty="0"/>
              <a:t> are driving the most value so don’t just thank them, </a:t>
            </a:r>
            <a:r>
              <a:rPr lang="en-GB" sz="2000" b="1" dirty="0"/>
              <a:t>reward their loyalty</a:t>
            </a:r>
            <a:r>
              <a:rPr lang="en-GB" sz="2000" dirty="0"/>
              <a:t> with VIP experiences, early product access, or personalized support. These are the people the business can’t afford to lose.</a:t>
            </a:r>
          </a:p>
          <a:p>
            <a:endParaRPr lang="en-GB" sz="2000" dirty="0"/>
          </a:p>
          <a:p>
            <a:r>
              <a:rPr lang="en-GB" sz="2000" b="1" dirty="0"/>
              <a:t>2. Keep Loyal Customers Coming Back</a:t>
            </a:r>
            <a:br>
              <a:rPr lang="en-GB" sz="2000" dirty="0"/>
            </a:br>
            <a:r>
              <a:rPr lang="en-GB" sz="2000" dirty="0"/>
              <a:t>The </a:t>
            </a:r>
            <a:r>
              <a:rPr lang="en-GB" sz="2000" b="1" dirty="0"/>
              <a:t>Loyal</a:t>
            </a:r>
            <a:r>
              <a:rPr lang="en-GB" sz="2000" dirty="0"/>
              <a:t> segment shops frequently and steadily adds to revenue. Keep them engaged with exclusive deals, bundles, or even a referral program because small nudges go a long way here.</a:t>
            </a:r>
          </a:p>
          <a:p>
            <a:endParaRPr lang="en-GB" sz="2000" dirty="0"/>
          </a:p>
          <a:p>
            <a:r>
              <a:rPr lang="en-GB" sz="2000" b="1" dirty="0"/>
              <a:t>3. Recover Lost Value from Inactive Customers</a:t>
            </a:r>
            <a:br>
              <a:rPr lang="en-GB" sz="2000" dirty="0"/>
            </a:br>
            <a:r>
              <a:rPr lang="en-GB" sz="2000" b="1" dirty="0"/>
              <a:t>At Risk</a:t>
            </a:r>
            <a:r>
              <a:rPr lang="en-GB" sz="2000" dirty="0"/>
              <a:t> and </a:t>
            </a:r>
            <a:r>
              <a:rPr lang="en-GB" sz="2000" b="1" dirty="0"/>
              <a:t>Hibernating</a:t>
            </a:r>
            <a:r>
              <a:rPr lang="en-GB" sz="2000" dirty="0"/>
              <a:t> customers used to be active but haven’t returned in a while. Target them with </a:t>
            </a:r>
            <a:r>
              <a:rPr lang="en-GB" sz="2000" b="1" dirty="0"/>
              <a:t>win-back offers</a:t>
            </a:r>
            <a:r>
              <a:rPr lang="en-GB" sz="2000" dirty="0"/>
              <a:t>, reminders, or personalized messages. They’ve spent before so there’s still potential.</a:t>
            </a:r>
          </a:p>
        </p:txBody>
      </p:sp>
    </p:spTree>
    <p:extLst>
      <p:ext uri="{BB962C8B-B14F-4D97-AF65-F5344CB8AC3E}">
        <p14:creationId xmlns:p14="http://schemas.microsoft.com/office/powerpoint/2010/main" val="304957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00733-E0E3-2F33-1BEF-B09ECDC2F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0528FFC-CA6E-66FB-2F30-362163E6AE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28CC3AC-177F-8634-CA41-09B68885F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90054"/>
            <a:ext cx="5548745" cy="728617"/>
          </a:xfrm>
        </p:spPr>
        <p:txBody>
          <a:bodyPr anchor="ctr">
            <a:normAutofit/>
          </a:bodyPr>
          <a:lstStyle/>
          <a:p>
            <a:pPr algn="ctr"/>
            <a:r>
              <a:rPr lang="en-GB" b="1" dirty="0"/>
              <a:t>Continuation</a:t>
            </a:r>
            <a:endParaRPr lang="en-ZA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0B8C0-6439-A993-E89D-99BEEB77F101}"/>
              </a:ext>
            </a:extLst>
          </p:cNvPr>
          <p:cNvSpPr txBox="1"/>
          <p:nvPr/>
        </p:nvSpPr>
        <p:spPr>
          <a:xfrm>
            <a:off x="1025238" y="1228397"/>
            <a:ext cx="1064721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4. Grow New Relationships the Right Way</a:t>
            </a:r>
            <a:br>
              <a:rPr lang="en-GB" sz="2000" dirty="0"/>
            </a:br>
            <a:r>
              <a:rPr lang="en-GB" sz="2000" b="1" dirty="0"/>
              <a:t>New customers</a:t>
            </a:r>
            <a:r>
              <a:rPr lang="en-GB" sz="2000" dirty="0"/>
              <a:t> need direction. A simple </a:t>
            </a:r>
            <a:r>
              <a:rPr lang="en-GB" sz="2000" b="1" dirty="0"/>
              <a:t>onboarding flow</a:t>
            </a:r>
            <a:r>
              <a:rPr lang="en-GB" sz="2000" dirty="0"/>
              <a:t>, welcome email, or first-time discount can turn them into long-term loyal users. Don’t let early momentum go to waste.</a:t>
            </a:r>
          </a:p>
          <a:p>
            <a:endParaRPr lang="en-GB" sz="2000" dirty="0"/>
          </a:p>
          <a:p>
            <a:r>
              <a:rPr lang="en-GB" sz="2000" b="1" dirty="0"/>
              <a:t>5. Be Strategic with Low-Value Segments</a:t>
            </a:r>
            <a:br>
              <a:rPr lang="en-GB" sz="2000" dirty="0"/>
            </a:br>
            <a:r>
              <a:rPr lang="en-GB" sz="2000" dirty="0"/>
              <a:t>The </a:t>
            </a:r>
            <a:r>
              <a:rPr lang="en-GB" sz="2000" b="1" dirty="0"/>
              <a:t>Others</a:t>
            </a:r>
            <a:r>
              <a:rPr lang="en-GB" sz="2000" dirty="0"/>
              <a:t> group shows very low engagement and value. It’s okay to </a:t>
            </a:r>
            <a:r>
              <a:rPr lang="en-GB" sz="2000" b="1" dirty="0"/>
              <a:t>pull back here. </a:t>
            </a:r>
            <a:r>
              <a:rPr lang="en-GB" sz="2000" dirty="0"/>
              <a:t>time, budget, and campaigns are better spent elsewhere.</a:t>
            </a:r>
          </a:p>
          <a:p>
            <a:endParaRPr lang="en-GB" sz="2000" dirty="0"/>
          </a:p>
          <a:p>
            <a:r>
              <a:rPr lang="en-GB" sz="2000" b="1" dirty="0"/>
              <a:t>6. Use CLV to Guide Marketing Investment</a:t>
            </a:r>
            <a:br>
              <a:rPr lang="en-GB" sz="2000" dirty="0"/>
            </a:br>
            <a:r>
              <a:rPr lang="en-GB" sz="2000" dirty="0"/>
              <a:t>Instead of guessing who to spend on, use </a:t>
            </a:r>
            <a:r>
              <a:rPr lang="en-GB" sz="2000" b="1" dirty="0"/>
              <a:t>Customer Lifetime Value (CLV)</a:t>
            </a:r>
            <a:r>
              <a:rPr lang="en-GB" sz="2000" dirty="0"/>
              <a:t> to shape budget. Spend more where there’s long-term payoff.</a:t>
            </a:r>
          </a:p>
          <a:p>
            <a:endParaRPr lang="en-GB" sz="2000" dirty="0"/>
          </a:p>
          <a:p>
            <a:r>
              <a:rPr lang="en-GB" sz="2000" b="1" dirty="0"/>
              <a:t>7. Automate workflow to Make This Ongoing, Not One-Off</a:t>
            </a:r>
            <a:br>
              <a:rPr lang="en-GB" sz="2000" dirty="0"/>
            </a:br>
            <a:r>
              <a:rPr lang="en-GB" sz="2000" dirty="0"/>
              <a:t>Customer behaviour changes. Set up a basic </a:t>
            </a:r>
            <a:r>
              <a:rPr lang="en-GB" sz="2000" b="1" dirty="0"/>
              <a:t>monthly refresh</a:t>
            </a:r>
            <a:r>
              <a:rPr lang="en-GB" sz="2000" dirty="0"/>
              <a:t> of RFM and CLV scores to keep strategies up to date without starting from scratch every time.</a:t>
            </a:r>
          </a:p>
        </p:txBody>
      </p:sp>
    </p:spTree>
    <p:extLst>
      <p:ext uri="{BB962C8B-B14F-4D97-AF65-F5344CB8AC3E}">
        <p14:creationId xmlns:p14="http://schemas.microsoft.com/office/powerpoint/2010/main" val="97606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241" y="0"/>
            <a:ext cx="4132881" cy="717007"/>
          </a:xfrm>
        </p:spPr>
        <p:txBody>
          <a:bodyPr>
            <a:normAutofit/>
          </a:bodyPr>
          <a:lstStyle/>
          <a:p>
            <a:r>
              <a:rPr lang="en-US" sz="3200" b="1" dirty="0"/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BEC31-66AA-9071-96DB-A953B9345089}"/>
              </a:ext>
            </a:extLst>
          </p:cNvPr>
          <p:cNvSpPr txBox="1"/>
          <p:nvPr/>
        </p:nvSpPr>
        <p:spPr>
          <a:xfrm>
            <a:off x="1259002" y="484909"/>
            <a:ext cx="10182387" cy="61722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60000"/>
              </a:lnSpc>
            </a:pPr>
            <a:r>
              <a:rPr lang="en-GB" sz="1800" dirty="0" err="1">
                <a:latin typeface="+mn-lt"/>
              </a:rPr>
              <a:t>NovaPay</a:t>
            </a:r>
            <a:r>
              <a:rPr lang="en-GB" sz="1800" dirty="0">
                <a:latin typeface="+mn-lt"/>
              </a:rPr>
              <a:t> is a fast-growing digital payments and customer wallet platform, serving thousands of users with mobile transactions, transfers, and subscriptions. As the user base grew, it became harder to distinguish between high-value users, loyal transactors, and those likely to churn.</a:t>
            </a:r>
          </a:p>
          <a:p>
            <a:pPr algn="just">
              <a:lnSpc>
                <a:spcPct val="160000"/>
              </a:lnSpc>
            </a:pPr>
            <a:r>
              <a:rPr lang="en-GB" sz="1800" dirty="0">
                <a:latin typeface="+mn-lt"/>
              </a:rPr>
              <a:t>This project used RFM (Recency, Frequency, Monetary) analysis and Customer Lifetime Value (CLV) calculations to segment customers based on their transaction behaviour.</a:t>
            </a:r>
          </a:p>
          <a:p>
            <a:pPr algn="just">
              <a:lnSpc>
                <a:spcPct val="160000"/>
              </a:lnSpc>
            </a:pPr>
            <a:endParaRPr lang="en-GB" sz="1800" dirty="0">
              <a:latin typeface="+mn-lt"/>
            </a:endParaRPr>
          </a:p>
          <a:p>
            <a:pPr marL="342900" indent="-342900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1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Identify the most valuable and active customer groups</a:t>
            </a:r>
          </a:p>
          <a:p>
            <a:pPr marL="342900" indent="-342900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1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Spot customers who were disengaging or at risk of churn</a:t>
            </a:r>
          </a:p>
          <a:p>
            <a:pPr marL="342900" indent="-342900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1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Align messaging and offers to each customer group</a:t>
            </a:r>
          </a:p>
          <a:p>
            <a:pPr marL="342900" indent="-342900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b="1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Improve campaign ROI through smart segmentation</a:t>
            </a:r>
          </a:p>
          <a:p>
            <a:pPr marL="342900" indent="-342900">
              <a:lnSpc>
                <a:spcPct val="16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800" b="1" kern="100" dirty="0"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Aft>
                <a:spcPts val="800"/>
              </a:spcAft>
            </a:pPr>
            <a:r>
              <a:rPr lang="en-GB" sz="1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As a result, Nova now has a data-driven foundation for customer retention, engagement, and smarter marketing decisions.</a:t>
            </a:r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EBBDC-01F1-D51D-9395-128217D5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37B8C71-5D50-0D8D-A420-E93A829BBC0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A8DB1B5-F4A7-6454-91FA-6FEF3A99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428" y="357521"/>
            <a:ext cx="3162299" cy="728617"/>
          </a:xfrm>
        </p:spPr>
        <p:txBody>
          <a:bodyPr anchor="ctr">
            <a:normAutofit/>
          </a:bodyPr>
          <a:lstStyle/>
          <a:p>
            <a:r>
              <a:rPr lang="en-GB" b="1" dirty="0"/>
              <a:t>🔚 Wrap-Up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FD875-3192-BD07-5F90-F4D3827A2BBD}"/>
              </a:ext>
            </a:extLst>
          </p:cNvPr>
          <p:cNvSpPr txBox="1"/>
          <p:nvPr/>
        </p:nvSpPr>
        <p:spPr>
          <a:xfrm>
            <a:off x="1323111" y="1284377"/>
            <a:ext cx="9905998" cy="373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GB" sz="2000" dirty="0"/>
              <a:t>Nova now has a clearer picture of its customer base not just by who they are, but how they behave, engage, and contribute value. With combining </a:t>
            </a:r>
            <a:r>
              <a:rPr lang="en-GB" sz="2000" b="1" dirty="0"/>
              <a:t>RFM segmentation</a:t>
            </a:r>
            <a:r>
              <a:rPr lang="en-GB" sz="2000" dirty="0"/>
              <a:t> with </a:t>
            </a:r>
            <a:r>
              <a:rPr lang="en-GB" sz="2000" b="1" dirty="0"/>
              <a:t>CLV analysis</a:t>
            </a:r>
            <a:r>
              <a:rPr lang="en-GB" sz="2000" dirty="0"/>
              <a:t>, we’ve unlocked:</a:t>
            </a:r>
          </a:p>
          <a:p>
            <a:pPr>
              <a:lnSpc>
                <a:spcPct val="150000"/>
              </a:lnSpc>
              <a:buNone/>
            </a:pPr>
            <a:endParaRPr lang="en-GB" sz="20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b="1" dirty="0"/>
              <a:t>A data-driven way to prioritize marketing and retention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b="1" dirty="0"/>
              <a:t>Smart campaign targeting that reflects real customer behaviour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000" b="1" dirty="0"/>
              <a:t>Clear strategies to retain high-value customers, revive lapsed ones, and nurture new relationships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4663A-5419-A354-B6C2-000F96303942}"/>
              </a:ext>
            </a:extLst>
          </p:cNvPr>
          <p:cNvSpPr txBox="1"/>
          <p:nvPr/>
        </p:nvSpPr>
        <p:spPr>
          <a:xfrm>
            <a:off x="2951019" y="53889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next step? </a:t>
            </a:r>
            <a:r>
              <a:rPr lang="en-GB" b="1" dirty="0"/>
              <a:t>Automate, and repeat.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03206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6" y="690465"/>
            <a:ext cx="5410950" cy="5253089"/>
          </a:xfrm>
        </p:spPr>
        <p:txBody>
          <a:bodyPr/>
          <a:lstStyle/>
          <a:p>
            <a:r>
              <a:rPr lang="en-US" dirty="0"/>
              <a:t>Opitien Brume Pascal</a:t>
            </a:r>
          </a:p>
          <a:p>
            <a:r>
              <a:rPr lang="en-US" dirty="0"/>
              <a:t>https://www.linkedin.com/in/pascalbrume/</a:t>
            </a:r>
          </a:p>
          <a:p>
            <a:r>
              <a:rPr lang="en-US" dirty="0"/>
              <a:t>https://pascalbrume.netlify.app/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48" y="-1"/>
            <a:ext cx="3489881" cy="723255"/>
          </a:xfrm>
        </p:spPr>
        <p:txBody>
          <a:bodyPr>
            <a:normAutofit fontScale="90000"/>
          </a:bodyPr>
          <a:lstStyle/>
          <a:p>
            <a:r>
              <a:rPr lang="en-US" sz="3200" b="1"/>
              <a:t>Problem Context</a:t>
            </a:r>
            <a:endParaRPr lang="en-US" sz="3200" b="1" dirty="0"/>
          </a:p>
        </p:txBody>
      </p:sp>
      <p:pic>
        <p:nvPicPr>
          <p:cNvPr id="4" name="Picture Placeholder 17" descr="Stressed man at work">
            <a:extLst>
              <a:ext uri="{FF2B5EF4-FFF2-40B4-BE49-F238E27FC236}">
                <a16:creationId xmlns:a16="http://schemas.microsoft.com/office/drawing/2014/main" id="{5E6D83BB-8C90-A74A-7CB5-59884B9944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472" r="27472"/>
          <a:stretch/>
        </p:blipFill>
        <p:spPr>
          <a:xfrm>
            <a:off x="6822982" y="-1"/>
            <a:ext cx="4635426" cy="68579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F49214-99B3-F1DF-9DE0-124A47410D6F}"/>
              </a:ext>
            </a:extLst>
          </p:cNvPr>
          <p:cNvSpPr txBox="1"/>
          <p:nvPr/>
        </p:nvSpPr>
        <p:spPr>
          <a:xfrm>
            <a:off x="1033221" y="566676"/>
            <a:ext cx="5455403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1"/>
            </a:br>
            <a:r>
              <a:rPr lang="en-GB" sz="2000"/>
              <a:t>Nova had been experiencing a steady rise in customers and transactions, but beneath the surface, signs of churn and disengagement were becoming evident. </a:t>
            </a:r>
          </a:p>
          <a:p>
            <a:endParaRPr lang="en-GB" sz="2000"/>
          </a:p>
          <a:p>
            <a:r>
              <a:rPr lang="en-GB" sz="2000"/>
              <a:t>- Many customers were inactive or unresponsive to marketing efforts. </a:t>
            </a:r>
          </a:p>
          <a:p>
            <a:pPr marL="285750" indent="-285750">
              <a:buFontTx/>
              <a:buChar char="-"/>
            </a:pPr>
            <a:endParaRPr lang="en-GB" sz="2000"/>
          </a:p>
          <a:p>
            <a:r>
              <a:rPr lang="en-GB" sz="2000"/>
              <a:t>- Campaigns were generic, and resources were spread too thinly across all customer types.</a:t>
            </a:r>
          </a:p>
          <a:p>
            <a:pPr marL="285750" indent="-285750">
              <a:buFontTx/>
              <a:buChar char="-"/>
            </a:pPr>
            <a:endParaRPr lang="en-GB" sz="2000"/>
          </a:p>
          <a:p>
            <a:r>
              <a:rPr lang="en-GB" sz="2000" b="1"/>
              <a:t>Challenge: "How do we know who matters most?“</a:t>
            </a:r>
          </a:p>
          <a:p>
            <a:endParaRPr lang="en-GB" sz="2000"/>
          </a:p>
          <a:p>
            <a:r>
              <a:rPr lang="en-GB" sz="2000"/>
              <a:t>This project answers that question by giving structure to customer value.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73866"/>
            <a:ext cx="4627185" cy="1427585"/>
          </a:xfrm>
        </p:spPr>
        <p:txBody>
          <a:bodyPr anchor="ctr">
            <a:normAutofit/>
          </a:bodyPr>
          <a:lstStyle/>
          <a:p>
            <a:r>
              <a:rPr lang="en-GB" b="1" dirty="0"/>
              <a:t>Project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658D4B4-E929-D18F-A7E1-37A3475FC3AF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33318372"/>
              </p:ext>
            </p:extLst>
          </p:nvPr>
        </p:nvGraphicFramePr>
        <p:xfrm>
          <a:off x="1335853" y="1501451"/>
          <a:ext cx="10061490" cy="4119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615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4DBBB1C-8232-ED39-8803-5DD87329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66" y="68331"/>
            <a:ext cx="3517734" cy="859972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EE63EB-4DCB-1558-82B8-1CDF6BCDC1D5}"/>
              </a:ext>
            </a:extLst>
          </p:cNvPr>
          <p:cNvSpPr txBox="1"/>
          <p:nvPr/>
        </p:nvSpPr>
        <p:spPr>
          <a:xfrm>
            <a:off x="5279766" y="283027"/>
            <a:ext cx="5438868" cy="2998667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What is RFM?</a:t>
            </a:r>
          </a:p>
          <a:p>
            <a:pPr>
              <a:spcAft>
                <a:spcPts val="1200"/>
              </a:spcAft>
            </a:pPr>
            <a:endParaRPr lang="en-US" sz="2000" b="1" dirty="0"/>
          </a:p>
          <a:p>
            <a:pPr>
              <a:spcAft>
                <a:spcPts val="1200"/>
              </a:spcAft>
            </a:pPr>
            <a:r>
              <a:rPr lang="en-US" sz="2000" dirty="0"/>
              <a:t>RFM analysis groups customers based on</a:t>
            </a:r>
          </a:p>
          <a:p>
            <a:pPr>
              <a:spcAft>
                <a:spcPts val="1200"/>
              </a:spcAft>
            </a:pPr>
            <a:endParaRPr lang="en-US" sz="2000" dirty="0"/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Recency: How recently they transacted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Frequency: How often they transact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Monetary: How much they spend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09DE56-2D84-0F67-342D-073103CA21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0" name="Graphic 19" descr="Circles with arrows with solid fill">
            <a:extLst>
              <a:ext uri="{FF2B5EF4-FFF2-40B4-BE49-F238E27FC236}">
                <a16:creationId xmlns:a16="http://schemas.microsoft.com/office/drawing/2014/main" id="{1534294A-E641-2ED8-F83A-4A182D79D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457" y="1110343"/>
            <a:ext cx="2399095" cy="2318657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D390573E-A46B-1019-BF46-AB736762E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829" y="3793080"/>
            <a:ext cx="1105444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customer receives a score from 1–5 in each category. These scores form a segment profile (e.g., 555 = top performer in all three).</a:t>
            </a:r>
            <a:endParaRPr kumimoji="0" lang="en-US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also calclated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Lifetime Value (CLV)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a future-facing metric using this formula:</a:t>
            </a:r>
            <a:endParaRPr kumimoji="0" lang="en-US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</a:t>
            </a: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Note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Small values were added to avoid division by zero when needed.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F3EFCB-E467-788B-6999-9B97182B75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4014" y="5241471"/>
            <a:ext cx="6049710" cy="2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8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EEF3E-EDDD-C8C8-55B7-5907D242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84EA8CB0-260B-30D5-09F2-FA82A96198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454323-40DC-7B6E-BFC7-77C24B5E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701" y="131618"/>
            <a:ext cx="9926782" cy="900545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RFM Segment Output Sample: From Raw Data to Targeted Campaigns</a:t>
            </a:r>
            <a:endParaRPr lang="LID4096" sz="28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BC1DD9-4E7D-A390-22A9-A8CB1FE2A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74043"/>
              </p:ext>
            </p:extLst>
          </p:nvPr>
        </p:nvGraphicFramePr>
        <p:xfrm>
          <a:off x="1080655" y="1233055"/>
          <a:ext cx="10699210" cy="4793662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067253">
                  <a:extLst>
                    <a:ext uri="{9D8B030D-6E8A-4147-A177-3AD203B41FA5}">
                      <a16:colId xmlns:a16="http://schemas.microsoft.com/office/drawing/2014/main" val="3893947402"/>
                    </a:ext>
                  </a:extLst>
                </a:gridCol>
                <a:gridCol w="1072589">
                  <a:extLst>
                    <a:ext uri="{9D8B030D-6E8A-4147-A177-3AD203B41FA5}">
                      <a16:colId xmlns:a16="http://schemas.microsoft.com/office/drawing/2014/main" val="3678347003"/>
                    </a:ext>
                  </a:extLst>
                </a:gridCol>
                <a:gridCol w="1115280">
                  <a:extLst>
                    <a:ext uri="{9D8B030D-6E8A-4147-A177-3AD203B41FA5}">
                      <a16:colId xmlns:a16="http://schemas.microsoft.com/office/drawing/2014/main" val="2988024929"/>
                    </a:ext>
                  </a:extLst>
                </a:gridCol>
                <a:gridCol w="1024562">
                  <a:extLst>
                    <a:ext uri="{9D8B030D-6E8A-4147-A177-3AD203B41FA5}">
                      <a16:colId xmlns:a16="http://schemas.microsoft.com/office/drawing/2014/main" val="940605454"/>
                    </a:ext>
                  </a:extLst>
                </a:gridCol>
                <a:gridCol w="756418">
                  <a:extLst>
                    <a:ext uri="{9D8B030D-6E8A-4147-A177-3AD203B41FA5}">
                      <a16:colId xmlns:a16="http://schemas.microsoft.com/office/drawing/2014/main" val="677124493"/>
                    </a:ext>
                  </a:extLst>
                </a:gridCol>
                <a:gridCol w="973868">
                  <a:extLst>
                    <a:ext uri="{9D8B030D-6E8A-4147-A177-3AD203B41FA5}">
                      <a16:colId xmlns:a16="http://schemas.microsoft.com/office/drawing/2014/main" val="3036909847"/>
                    </a:ext>
                  </a:extLst>
                </a:gridCol>
                <a:gridCol w="900495">
                  <a:extLst>
                    <a:ext uri="{9D8B030D-6E8A-4147-A177-3AD203B41FA5}">
                      <a16:colId xmlns:a16="http://schemas.microsoft.com/office/drawing/2014/main" val="3567986431"/>
                    </a:ext>
                  </a:extLst>
                </a:gridCol>
                <a:gridCol w="927176">
                  <a:extLst>
                    <a:ext uri="{9D8B030D-6E8A-4147-A177-3AD203B41FA5}">
                      <a16:colId xmlns:a16="http://schemas.microsoft.com/office/drawing/2014/main" val="1858014676"/>
                    </a:ext>
                  </a:extLst>
                </a:gridCol>
                <a:gridCol w="1307386">
                  <a:extLst>
                    <a:ext uri="{9D8B030D-6E8A-4147-A177-3AD203B41FA5}">
                      <a16:colId xmlns:a16="http://schemas.microsoft.com/office/drawing/2014/main" val="2480153436"/>
                    </a:ext>
                  </a:extLst>
                </a:gridCol>
                <a:gridCol w="1554183">
                  <a:extLst>
                    <a:ext uri="{9D8B030D-6E8A-4147-A177-3AD203B41FA5}">
                      <a16:colId xmlns:a16="http://schemas.microsoft.com/office/drawing/2014/main" val="3126190738"/>
                    </a:ext>
                  </a:extLst>
                </a:gridCol>
              </a:tblGrid>
              <a:tr h="842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0" dirty="0"/>
                        <a:t>Customer</a:t>
                      </a:r>
                    </a:p>
                    <a:p>
                      <a:pPr algn="ctr">
                        <a:buNone/>
                      </a:pPr>
                      <a:r>
                        <a:rPr lang="en-GB" sz="1600" b="0" dirty="0"/>
                        <a:t>ID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Recency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Frequency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Monetary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R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F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M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RFM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Segment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Campaign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Target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954213"/>
                  </a:ext>
                </a:extLst>
              </a:tr>
              <a:tr h="954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C1010011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5106.0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Champions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VIP</a:t>
                      </a:r>
                    </a:p>
                    <a:p>
                      <a:pPr>
                        <a:buNone/>
                      </a:pPr>
                      <a:r>
                        <a:rPr lang="en-GB" sz="1800" dirty="0"/>
                        <a:t>Program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83571"/>
                  </a:ext>
                </a:extLst>
              </a:tr>
              <a:tr h="954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C1010012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1499.0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214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Hibernating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Reactivation 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898513"/>
                  </a:ext>
                </a:extLst>
              </a:tr>
              <a:tr h="9543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C1010014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1455.0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At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Win back Campaign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56856"/>
                  </a:ext>
                </a:extLst>
              </a:tr>
              <a:tr h="10882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C1010018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30.0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800" dirty="0"/>
                        <a:t>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Onboarding Sequence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237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843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E814-B90D-4598-B8D2-CBEBDEBB3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E881AB-B5B9-B6FE-15D0-FE7C066314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35FF4D-F867-B9E2-004A-9EE08D56D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75670"/>
              </p:ext>
            </p:extLst>
          </p:nvPr>
        </p:nvGraphicFramePr>
        <p:xfrm>
          <a:off x="1039091" y="365760"/>
          <a:ext cx="10968877" cy="388758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94152">
                  <a:extLst>
                    <a:ext uri="{9D8B030D-6E8A-4147-A177-3AD203B41FA5}">
                      <a16:colId xmlns:a16="http://schemas.microsoft.com/office/drawing/2014/main" val="3893947402"/>
                    </a:ext>
                  </a:extLst>
                </a:gridCol>
                <a:gridCol w="1099623">
                  <a:extLst>
                    <a:ext uri="{9D8B030D-6E8A-4147-A177-3AD203B41FA5}">
                      <a16:colId xmlns:a16="http://schemas.microsoft.com/office/drawing/2014/main" val="3678347003"/>
                    </a:ext>
                  </a:extLst>
                </a:gridCol>
                <a:gridCol w="1143391">
                  <a:extLst>
                    <a:ext uri="{9D8B030D-6E8A-4147-A177-3AD203B41FA5}">
                      <a16:colId xmlns:a16="http://schemas.microsoft.com/office/drawing/2014/main" val="2988024929"/>
                    </a:ext>
                  </a:extLst>
                </a:gridCol>
                <a:gridCol w="1050385">
                  <a:extLst>
                    <a:ext uri="{9D8B030D-6E8A-4147-A177-3AD203B41FA5}">
                      <a16:colId xmlns:a16="http://schemas.microsoft.com/office/drawing/2014/main" val="940605454"/>
                    </a:ext>
                  </a:extLst>
                </a:gridCol>
                <a:gridCol w="775483">
                  <a:extLst>
                    <a:ext uri="{9D8B030D-6E8A-4147-A177-3AD203B41FA5}">
                      <a16:colId xmlns:a16="http://schemas.microsoft.com/office/drawing/2014/main" val="677124493"/>
                    </a:ext>
                  </a:extLst>
                </a:gridCol>
                <a:gridCol w="998414">
                  <a:extLst>
                    <a:ext uri="{9D8B030D-6E8A-4147-A177-3AD203B41FA5}">
                      <a16:colId xmlns:a16="http://schemas.microsoft.com/office/drawing/2014/main" val="3036909847"/>
                    </a:ext>
                  </a:extLst>
                </a:gridCol>
                <a:gridCol w="923192">
                  <a:extLst>
                    <a:ext uri="{9D8B030D-6E8A-4147-A177-3AD203B41FA5}">
                      <a16:colId xmlns:a16="http://schemas.microsoft.com/office/drawing/2014/main" val="3567986431"/>
                    </a:ext>
                  </a:extLst>
                </a:gridCol>
                <a:gridCol w="950545">
                  <a:extLst>
                    <a:ext uri="{9D8B030D-6E8A-4147-A177-3AD203B41FA5}">
                      <a16:colId xmlns:a16="http://schemas.microsoft.com/office/drawing/2014/main" val="1858014676"/>
                    </a:ext>
                  </a:extLst>
                </a:gridCol>
                <a:gridCol w="1340338">
                  <a:extLst>
                    <a:ext uri="{9D8B030D-6E8A-4147-A177-3AD203B41FA5}">
                      <a16:colId xmlns:a16="http://schemas.microsoft.com/office/drawing/2014/main" val="2480153436"/>
                    </a:ext>
                  </a:extLst>
                </a:gridCol>
                <a:gridCol w="1593354">
                  <a:extLst>
                    <a:ext uri="{9D8B030D-6E8A-4147-A177-3AD203B41FA5}">
                      <a16:colId xmlns:a16="http://schemas.microsoft.com/office/drawing/2014/main" val="3126190738"/>
                    </a:ext>
                  </a:extLst>
                </a:gridCol>
              </a:tblGrid>
              <a:tr h="7264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0" dirty="0"/>
                        <a:t>Customer</a:t>
                      </a:r>
                    </a:p>
                    <a:p>
                      <a:pPr algn="ctr">
                        <a:buNone/>
                      </a:pPr>
                      <a:r>
                        <a:rPr lang="en-GB" sz="1600" b="0" dirty="0"/>
                        <a:t>ID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Recency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Frequency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Monetary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R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F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M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RFM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Score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Segment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Campaign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Target</a:t>
                      </a:r>
                      <a:endParaRPr lang="en-GB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954213"/>
                  </a:ext>
                </a:extLst>
              </a:tr>
              <a:tr h="726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C1010024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64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1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5000.0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2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1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5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215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Hibernating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Reactivation_Email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83571"/>
                  </a:ext>
                </a:extLst>
              </a:tr>
              <a:tr h="7055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C1010028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53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1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557.0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3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1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3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313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Others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Low Priority</a:t>
                      </a:r>
                      <a:endParaRPr lang="en-GB" sz="16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898513"/>
                  </a:ext>
                </a:extLst>
              </a:tr>
              <a:tr h="7264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C1010031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78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2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1864.0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1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5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4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154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At Risk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Wingback</a:t>
                      </a:r>
                    </a:p>
                    <a:p>
                      <a:pPr>
                        <a:buNone/>
                      </a:pPr>
                      <a:r>
                        <a:rPr lang="en-GB" sz="1600" b="0" dirty="0"/>
                        <a:t>Campaign</a:t>
                      </a:r>
                      <a:endParaRPr lang="en-GB" sz="16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56856"/>
                  </a:ext>
                </a:extLst>
              </a:tr>
              <a:tr h="10026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C1010035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55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2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750.0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 dirty="0"/>
                        <a:t>3</a:t>
                      </a:r>
                      <a:endParaRPr lang="en-NG" sz="16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5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3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G" sz="1600" b="0"/>
                        <a:t>353</a:t>
                      </a:r>
                      <a:endParaRPr lang="en-NG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/>
                        <a:t>Loyal</a:t>
                      </a:r>
                      <a:endParaRPr lang="en-GB" sz="16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0" dirty="0"/>
                        <a:t>Exclusive Deals</a:t>
                      </a:r>
                      <a:endParaRPr lang="en-GB" sz="1600" b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2377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7F7D0C-EE46-CAF3-F4B0-AF7BA7BD664F}"/>
              </a:ext>
            </a:extLst>
          </p:cNvPr>
          <p:cNvSpPr txBox="1"/>
          <p:nvPr/>
        </p:nvSpPr>
        <p:spPr>
          <a:xfrm>
            <a:off x="1381119" y="4436624"/>
            <a:ext cx="103008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/>
              <a:t>This sample demonstrates how individual customer transactions are converted into RFM scores (1-5 scale), automatically assigned to strategic segments, and linked to personalized marketing campaigns. Each customer's recency, frequency, and monetary behaviour determines their segment classification and corresponding retention or growth strategy.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53237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37EC7-53DA-FD7C-E7D7-DCF826C4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51EC14D-715D-015B-CEAB-E4E017CB65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0F6A7-1A1F-B96F-6A26-9D274C9D6E03}"/>
              </a:ext>
            </a:extLst>
          </p:cNvPr>
          <p:cNvSpPr txBox="1"/>
          <p:nvPr/>
        </p:nvSpPr>
        <p:spPr>
          <a:xfrm>
            <a:off x="1032164" y="841715"/>
            <a:ext cx="1115983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Champions (R=5, F=5, M=5):Customers who have purchased very recently, purchase very frequently, and spend the most money. These are your ideal high-value customers with top scores across all RFM dimensions.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Loyal (F=4–5, R=3–4, M=3–4):They buy often and consistently but may not have purchased very recently or spent the highest amounts. High frequency is their strongest trait, with moderate scores in recency and monetary.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At Risk &amp; Hibernating (R=1–2, F=3–5, M=3–4):These customers used to be active (moderate-to-high F and M) but haven’t purchased in a long time (low R). The difference is often in how long ago their last transaction was. Hibernating may be colder than At Risk.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New (R=5, F=1, M=1–2):Customers who made their first or only recent purchase. Their high R score shows they're very recent, but they haven’t yet developed frequency or spend history.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Others (R=1–2, F=1–2, M=1–2):These customers rank low across all RFM dimensions. They buy rarely, spend little, and haven’t been active in a long time , usually low-value or disengaged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D14CC-8AC0-0CF2-BAF7-4A9ED53464B7}"/>
              </a:ext>
            </a:extLst>
          </p:cNvPr>
          <p:cNvSpPr txBox="1"/>
          <p:nvPr/>
        </p:nvSpPr>
        <p:spPr>
          <a:xfrm>
            <a:off x="2528454" y="213475"/>
            <a:ext cx="65670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+mj-lt"/>
              </a:rPr>
              <a:t>Segment Definitions Based on RFM Scores</a:t>
            </a:r>
            <a:endParaRPr lang="LID4096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05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CD50-0CBB-3022-9571-76F19B69F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1DEAD7E-8602-6D64-ACE5-F2400B6629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6EE914-80FA-522A-7116-7E9DA9C4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957" y="69274"/>
            <a:ext cx="7386715" cy="758891"/>
          </a:xfrm>
        </p:spPr>
        <p:txBody>
          <a:bodyPr/>
          <a:lstStyle/>
          <a:p>
            <a:r>
              <a:rPr lang="en-US" b="1" dirty="0"/>
              <a:t>Customer Segmentation Results</a:t>
            </a:r>
            <a:endParaRPr lang="en-ZA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079AC-FDB6-81A8-7EE0-CF5768188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72685"/>
              </p:ext>
            </p:extLst>
          </p:nvPr>
        </p:nvGraphicFramePr>
        <p:xfrm>
          <a:off x="1299969" y="1066800"/>
          <a:ext cx="10479895" cy="512618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03812">
                  <a:extLst>
                    <a:ext uri="{9D8B030D-6E8A-4147-A177-3AD203B41FA5}">
                      <a16:colId xmlns:a16="http://schemas.microsoft.com/office/drawing/2014/main" val="384465777"/>
                    </a:ext>
                  </a:extLst>
                </a:gridCol>
                <a:gridCol w="1865200">
                  <a:extLst>
                    <a:ext uri="{9D8B030D-6E8A-4147-A177-3AD203B41FA5}">
                      <a16:colId xmlns:a16="http://schemas.microsoft.com/office/drawing/2014/main" val="3036637426"/>
                    </a:ext>
                  </a:extLst>
                </a:gridCol>
                <a:gridCol w="1864939">
                  <a:extLst>
                    <a:ext uri="{9D8B030D-6E8A-4147-A177-3AD203B41FA5}">
                      <a16:colId xmlns:a16="http://schemas.microsoft.com/office/drawing/2014/main" val="188303416"/>
                    </a:ext>
                  </a:extLst>
                </a:gridCol>
                <a:gridCol w="1748648">
                  <a:extLst>
                    <a:ext uri="{9D8B030D-6E8A-4147-A177-3AD203B41FA5}">
                      <a16:colId xmlns:a16="http://schemas.microsoft.com/office/drawing/2014/main" val="959008279"/>
                    </a:ext>
                  </a:extLst>
                </a:gridCol>
                <a:gridCol w="1748648">
                  <a:extLst>
                    <a:ext uri="{9D8B030D-6E8A-4147-A177-3AD203B41FA5}">
                      <a16:colId xmlns:a16="http://schemas.microsoft.com/office/drawing/2014/main" val="526119780"/>
                    </a:ext>
                  </a:extLst>
                </a:gridCol>
                <a:gridCol w="1748648">
                  <a:extLst>
                    <a:ext uri="{9D8B030D-6E8A-4147-A177-3AD203B41FA5}">
                      <a16:colId xmlns:a16="http://schemas.microsoft.com/office/drawing/2014/main" val="1795548002"/>
                    </a:ext>
                  </a:extLst>
                </a:gridCol>
              </a:tblGrid>
              <a:tr h="132455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Segment</a:t>
                      </a:r>
                      <a:endParaRPr lang="LID4096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Customer Numbers</a:t>
                      </a:r>
                      <a:endParaRPr lang="LID4096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Avg Order Value</a:t>
                      </a:r>
                      <a:endParaRPr lang="LID4096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 Revenue (Monetary)</a:t>
                      </a:r>
                      <a:endParaRPr lang="LID4096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Days Since Last Purchase (Recency)</a:t>
                      </a:r>
                      <a:endParaRPr lang="LID4096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Avg Orders per Customer (Frequency)</a:t>
                      </a:r>
                      <a:endParaRPr lang="LID4096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383802"/>
                  </a:ext>
                </a:extLst>
              </a:tr>
              <a:tr h="5371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 dirty="0">
                          <a:effectLst/>
                        </a:rPr>
                        <a:t>Champions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88856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4523.18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401.9M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 dirty="0">
                          <a:effectLst/>
                        </a:rPr>
                        <a:t>39.9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1.85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750669626"/>
                  </a:ext>
                </a:extLst>
              </a:tr>
              <a:tr h="5371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>
                          <a:effectLst/>
                        </a:rPr>
                        <a:t>Loyal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251544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 dirty="0">
                          <a:effectLst/>
                        </a:rPr>
                        <a:t>1358.23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341.7M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46.9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1.24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595594780"/>
                  </a:ext>
                </a:extLst>
              </a:tr>
              <a:tr h="5371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>
                          <a:effectLst/>
                        </a:rPr>
                        <a:t>At Risk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186858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1815.88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339.3M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71.1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1.13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838322259"/>
                  </a:ext>
                </a:extLst>
              </a:tr>
              <a:tr h="57853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>
                          <a:effectLst/>
                        </a:rPr>
                        <a:t>Hibernating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148421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1575.62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233.9M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71.5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1.00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1534543365"/>
                  </a:ext>
                </a:extLst>
              </a:tr>
              <a:tr h="5371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>
                          <a:effectLst/>
                        </a:rPr>
                        <a:t>Big Spenders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21533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7318.97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158.0M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48.5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1.00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985580641"/>
                  </a:ext>
                </a:extLst>
              </a:tr>
              <a:tr h="5371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>
                          <a:effectLst/>
                        </a:rPr>
                        <a:t>New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66150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1534.37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101.5M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40.6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1.00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2793936130"/>
                  </a:ext>
                </a:extLst>
              </a:tr>
              <a:tr h="5371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b="0">
                          <a:effectLst/>
                        </a:rPr>
                        <a:t>Others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115401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480.37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dirty="0">
                          <a:effectLst/>
                        </a:rPr>
                        <a:t>55.4M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>
                          <a:effectLst/>
                        </a:rPr>
                        <a:t>48.6</a:t>
                      </a:r>
                    </a:p>
                  </a:txBody>
                  <a:tcPr marL="30480" marR="30480" marT="15240" marB="1524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G" dirty="0">
                          <a:effectLst/>
                        </a:rPr>
                        <a:t>1.00</a:t>
                      </a:r>
                    </a:p>
                  </a:txBody>
                  <a:tcPr marL="30480" marR="30480" marT="15240" marB="15240" anchor="ctr"/>
                </a:tc>
                <a:extLst>
                  <a:ext uri="{0D108BD9-81ED-4DB2-BD59-A6C34878D82A}">
                    <a16:rowId xmlns:a16="http://schemas.microsoft.com/office/drawing/2014/main" val="90906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07538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{6473A8EF-987A-4465-98B1-2B8552E0A96B}TF3977e381-cba5-49b1-ba43-b5d865517af907ebbda9_win32-372d4d6ae720</Template>
  <TotalTime>356</TotalTime>
  <Words>1907</Words>
  <Application>Microsoft Office PowerPoint</Application>
  <PresentationFormat>Widescreen</PresentationFormat>
  <Paragraphs>337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Tisa Offc Serif Pro</vt:lpstr>
      <vt:lpstr>Univers Light</vt:lpstr>
      <vt:lpstr>Wingdings</vt:lpstr>
      <vt:lpstr>Custom</vt:lpstr>
      <vt:lpstr>Nova Pay Customer Segmentation Report A practical look at customer behaviour and value using RFM analysis      Prepared by: Brume Pascal Date: July 2025</vt:lpstr>
      <vt:lpstr>Executive Summary</vt:lpstr>
      <vt:lpstr>Problem Context</vt:lpstr>
      <vt:lpstr>Project Objectives</vt:lpstr>
      <vt:lpstr>Methodology</vt:lpstr>
      <vt:lpstr>RFM Segment Output Sample: From Raw Data to Targeted Campaigns</vt:lpstr>
      <vt:lpstr>PowerPoint Presentation</vt:lpstr>
      <vt:lpstr>PowerPoint Presentation</vt:lpstr>
      <vt:lpstr>Customer Segmentation Results</vt:lpstr>
      <vt:lpstr>PowerPoint Presentation</vt:lpstr>
      <vt:lpstr>PowerPoint Presentation</vt:lpstr>
      <vt:lpstr>Key Take ways from RFM</vt:lpstr>
      <vt:lpstr>Customer Lifetime Value (CLV) Analysis</vt:lpstr>
      <vt:lpstr>Key Takeaways from CLV Analysis</vt:lpstr>
      <vt:lpstr>Customer Distribution</vt:lpstr>
      <vt:lpstr>Campaign Targeting Strategy</vt:lpstr>
      <vt:lpstr>Final Insights</vt:lpstr>
      <vt:lpstr>Final Recommendations</vt:lpstr>
      <vt:lpstr>Continuation</vt:lpstr>
      <vt:lpstr>🔚 Wrap-Up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brume</dc:creator>
  <cp:lastModifiedBy>pascal brume</cp:lastModifiedBy>
  <cp:revision>57</cp:revision>
  <dcterms:created xsi:type="dcterms:W3CDTF">2025-07-01T23:27:52Z</dcterms:created>
  <dcterms:modified xsi:type="dcterms:W3CDTF">2025-07-02T16:00:36Z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